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9" r:id="rId1"/>
  </p:sldMasterIdLst>
  <p:sldIdLst>
    <p:sldId id="299" r:id="rId2"/>
    <p:sldId id="531" r:id="rId3"/>
    <p:sldId id="533" r:id="rId4"/>
    <p:sldId id="532" r:id="rId5"/>
    <p:sldId id="530" r:id="rId6"/>
    <p:sldId id="522" r:id="rId7"/>
    <p:sldId id="298" r:id="rId8"/>
    <p:sldId id="523" r:id="rId9"/>
    <p:sldId id="300" r:id="rId10"/>
    <p:sldId id="466" r:id="rId11"/>
    <p:sldId id="256" r:id="rId12"/>
    <p:sldId id="446" r:id="rId13"/>
    <p:sldId id="485" r:id="rId14"/>
    <p:sldId id="478" r:id="rId15"/>
    <p:sldId id="303" r:id="rId16"/>
    <p:sldId id="465" r:id="rId17"/>
    <p:sldId id="304" r:id="rId18"/>
    <p:sldId id="487" r:id="rId19"/>
    <p:sldId id="518" r:id="rId20"/>
    <p:sldId id="519" r:id="rId21"/>
    <p:sldId id="488" r:id="rId22"/>
    <p:sldId id="489" r:id="rId23"/>
    <p:sldId id="490" r:id="rId24"/>
    <p:sldId id="491" r:id="rId25"/>
    <p:sldId id="492" r:id="rId26"/>
    <p:sldId id="494" r:id="rId27"/>
    <p:sldId id="495" r:id="rId28"/>
    <p:sldId id="496" r:id="rId29"/>
    <p:sldId id="497" r:id="rId30"/>
    <p:sldId id="498" r:id="rId31"/>
    <p:sldId id="499" r:id="rId32"/>
    <p:sldId id="500" r:id="rId33"/>
    <p:sldId id="501" r:id="rId34"/>
    <p:sldId id="502" r:id="rId35"/>
    <p:sldId id="503" r:id="rId36"/>
    <p:sldId id="504" r:id="rId37"/>
    <p:sldId id="505" r:id="rId38"/>
    <p:sldId id="506" r:id="rId39"/>
    <p:sldId id="507" r:id="rId40"/>
    <p:sldId id="508" r:id="rId41"/>
    <p:sldId id="509" r:id="rId42"/>
    <p:sldId id="510" r:id="rId43"/>
    <p:sldId id="511" r:id="rId44"/>
    <p:sldId id="512" r:id="rId45"/>
    <p:sldId id="513" r:id="rId46"/>
    <p:sldId id="514" r:id="rId47"/>
    <p:sldId id="528" r:id="rId48"/>
    <p:sldId id="476" r:id="rId49"/>
    <p:sldId id="524" r:id="rId50"/>
    <p:sldId id="525" r:id="rId51"/>
    <p:sldId id="526" r:id="rId52"/>
    <p:sldId id="534" r:id="rId53"/>
    <p:sldId id="535" r:id="rId54"/>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0223"/>
    <p:restoredTop sz="93531"/>
  </p:normalViewPr>
  <p:slideViewPr>
    <p:cSldViewPr snapToGrid="0" snapToObjects="1">
      <p:cViewPr varScale="1">
        <p:scale>
          <a:sx n="73" d="100"/>
          <a:sy n="73" d="100"/>
        </p:scale>
        <p:origin x="696" y="53"/>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6AD8D91A-A2EE-4B54-B3C6-F6C67903BA9C}" type="datetime1">
              <a:rPr lang="en-US" smtClean="0"/>
              <a:pPr/>
              <a:t>1/29/2026</a:t>
            </a:fld>
            <a:endParaRPr lang="en-US" dirty="0"/>
          </a:p>
        </p:txBody>
      </p:sp>
      <p:sp>
        <p:nvSpPr>
          <p:cNvPr id="5" name="Footer Placeholder 4"/>
          <p:cNvSpPr>
            <a:spLocks noGrp="1"/>
          </p:cNvSpPr>
          <p:nvPr>
            <p:ph type="ftr" sz="quarter" idx="11"/>
          </p:nvPr>
        </p:nvSpPr>
        <p:spPr/>
        <p:txBody>
          <a:bodyPr/>
          <a:lstStyle/>
          <a:p>
            <a:endParaRPr lang="en-US"/>
          </a:p>
        </p:txBody>
      </p:sp>
      <p:sp>
        <p:nvSpPr>
          <p:cNvPr id="9" name="Rectangle 8"/>
          <p:cNvSpPr/>
          <p:nvPr/>
        </p:nvSpPr>
        <p:spPr>
          <a:xfrm>
            <a:off x="345440" y="2942602"/>
            <a:ext cx="7147931"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572652" y="2944634"/>
            <a:ext cx="1190348" cy="2459736"/>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712714" y="3136658"/>
            <a:ext cx="910224" cy="2075688"/>
          </a:xfrm>
          <a:prstGeom prst="rect">
            <a:avLst/>
          </a:prstGeom>
          <a:solidFill>
            <a:schemeClr val="accent3">
              <a:alpha val="7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45483" y="3055621"/>
            <a:ext cx="6947845"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a:off x="7786826" y="4625268"/>
            <a:ext cx="762000" cy="457200"/>
          </a:xfrm>
        </p:spPr>
        <p:txBody>
          <a:bodyPr/>
          <a:lstStyle>
            <a:lvl1pPr algn="ctr">
              <a:defRPr sz="2800">
                <a:solidFill>
                  <a:schemeClr val="accent1">
                    <a:lumMod val="50000"/>
                  </a:schemeClr>
                </a:solidFill>
              </a:defRPr>
            </a:lvl1pPr>
          </a:lstStyle>
          <a:p>
            <a:fld id="{FA84A37A-AFC2-4A01-80A1-FC20F2C0D5BB}" type="slidenum">
              <a:rPr lang="en-US" smtClean="0"/>
              <a:pPr/>
              <a:t>‹#›</a:t>
            </a:fld>
            <a:endParaRPr lang="en-US" dirty="0"/>
          </a:p>
        </p:txBody>
      </p:sp>
      <p:sp>
        <p:nvSpPr>
          <p:cNvPr id="11" name="Rectangle 10"/>
          <p:cNvSpPr/>
          <p:nvPr/>
        </p:nvSpPr>
        <p:spPr>
          <a:xfrm>
            <a:off x="541822" y="4559276"/>
            <a:ext cx="6755166"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38971" y="3139440"/>
            <a:ext cx="6760868"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642805" y="4648200"/>
            <a:ext cx="6553200" cy="457200"/>
          </a:xfrm>
        </p:spPr>
        <p:txBody>
          <a:bodyPr>
            <a:normAutofit/>
          </a:bodyPr>
          <a:lstStyle>
            <a:lvl1pPr marL="0" indent="0" algn="ctr">
              <a:buNone/>
              <a:defRPr sz="1800" cap="all" spc="3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dirty="0"/>
          </a:p>
        </p:txBody>
      </p:sp>
      <p:sp>
        <p:nvSpPr>
          <p:cNvPr id="2" name="Title 1"/>
          <p:cNvSpPr>
            <a:spLocks noGrp="1"/>
          </p:cNvSpPr>
          <p:nvPr>
            <p:ph type="ctrTitle"/>
          </p:nvPr>
        </p:nvSpPr>
        <p:spPr>
          <a:xfrm>
            <a:off x="604705" y="3227033"/>
            <a:ext cx="6629400" cy="1219201"/>
          </a:xfrm>
        </p:spPr>
        <p:txBody>
          <a:bodyPr anchor="b" anchorCtr="0">
            <a:noAutofit/>
          </a:bodyPr>
          <a:lstStyle>
            <a:lvl1pPr>
              <a:defRPr sz="4000">
                <a:solidFill>
                  <a:schemeClr val="accent1">
                    <a:lumMod val="50000"/>
                  </a:schemeClr>
                </a:solidFill>
              </a:defRPr>
            </a:lvl1pPr>
          </a:lstStyle>
          <a:p>
            <a:r>
              <a:rPr lang="en-GB"/>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B19785C6-EBAF-49D5-AD4D-BABF4DFAAD59}" type="datetime1">
              <a:rPr lang="en-US" smtClean="0"/>
              <a:pPr/>
              <a:t>1/29/2026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84A37A-AFC2-4A01-80A1-FC20F2C0D5B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6861702" y="228600"/>
            <a:ext cx="1859280" cy="6122634"/>
          </a:xfrm>
          <a:prstGeom prst="rect">
            <a:avLst/>
          </a:prstGeom>
          <a:solidFill>
            <a:srgbClr val="FFFFFF">
              <a:alpha val="8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Rectangle 7"/>
          <p:cNvSpPr/>
          <p:nvPr/>
        </p:nvSpPr>
        <p:spPr>
          <a:xfrm>
            <a:off x="6955225" y="351409"/>
            <a:ext cx="1672235" cy="587701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7048577" y="395427"/>
            <a:ext cx="1485531" cy="5788981"/>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457200" y="380999"/>
            <a:ext cx="6172200" cy="5791201"/>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6A404122-9A3A-4FD8-98B8-22631F32846C}" type="datetime1">
              <a:rPr lang="en-US" smtClean="0"/>
              <a:pPr/>
              <a:t>1/29/2026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84A37A-AFC2-4A01-80A1-FC20F2C0D5B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C259A7B8-0EC4-44C9-AFEF-25E144F11C06}" type="datetime1">
              <a:rPr lang="en-US" smtClean="0"/>
              <a:pPr/>
              <a:t>1/29/2026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84A37A-AFC2-4A01-80A1-FC20F2C0D5B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82BB47B5-C739-4DAE-AACD-CC58CA843AC4}" type="datetime1">
              <a:rPr lang="en-US" smtClean="0"/>
              <a:pPr/>
              <a:t>1/29/2026</a:t>
            </a:fld>
            <a:endParaRPr lang="en-US" dirty="0"/>
          </a:p>
        </p:txBody>
      </p:sp>
      <p:sp>
        <p:nvSpPr>
          <p:cNvPr id="13" name="Rectangle 12"/>
          <p:cNvSpPr/>
          <p:nvPr/>
        </p:nvSpPr>
        <p:spPr>
          <a:xfrm>
            <a:off x="451976" y="2946400"/>
            <a:ext cx="8265160"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67656" y="3048000"/>
            <a:ext cx="8033800"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84A37A-AFC2-4A01-80A1-FC20F2C0D5BB}" type="slidenum">
              <a:rPr lang="en-US" smtClean="0"/>
              <a:pPr/>
              <a:t>‹#›</a:t>
            </a:fld>
            <a:endParaRPr lang="en-US" dirty="0"/>
          </a:p>
        </p:txBody>
      </p:sp>
      <p:sp>
        <p:nvSpPr>
          <p:cNvPr id="2" name="Title 1"/>
          <p:cNvSpPr>
            <a:spLocks noGrp="1"/>
          </p:cNvSpPr>
          <p:nvPr>
            <p:ph type="title"/>
          </p:nvPr>
        </p:nvSpPr>
        <p:spPr>
          <a:xfrm>
            <a:off x="736456" y="3200399"/>
            <a:ext cx="7696200" cy="1295401"/>
          </a:xfrm>
        </p:spPr>
        <p:txBody>
          <a:bodyPr anchor="b" anchorCtr="0">
            <a:noAutofit/>
          </a:bodyPr>
          <a:lstStyle>
            <a:lvl1pPr algn="ctr" defTabSz="914400" rtl="0" eaLnBrk="1" latinLnBrk="0" hangingPunct="1">
              <a:spcBef>
                <a:spcPct val="0"/>
              </a:spcBef>
              <a:buNone/>
              <a:defRPr lang="en-US" sz="4000" kern="1200" cap="all" baseline="0" dirty="0">
                <a:solidFill>
                  <a:schemeClr val="accent1">
                    <a:lumMod val="50000"/>
                  </a:schemeClr>
                </a:solidFill>
                <a:latin typeface="+mj-lt"/>
                <a:ea typeface="+mj-ea"/>
                <a:cs typeface="+mj-cs"/>
              </a:defRPr>
            </a:lvl1pPr>
          </a:lstStyle>
          <a:p>
            <a:r>
              <a:rPr lang="en-GB"/>
              <a:t>Click to edit Master title style</a:t>
            </a:r>
            <a:endParaRPr lang="en-US" dirty="0"/>
          </a:p>
        </p:txBody>
      </p:sp>
      <p:sp>
        <p:nvSpPr>
          <p:cNvPr id="15" name="Rectangle 14"/>
          <p:cNvSpPr/>
          <p:nvPr/>
        </p:nvSpPr>
        <p:spPr>
          <a:xfrm>
            <a:off x="675496" y="4541520"/>
            <a:ext cx="7818120"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736456" y="4607510"/>
            <a:ext cx="7696200" cy="523783"/>
          </a:xfrm>
        </p:spPr>
        <p:txBody>
          <a:bodyPr anchor="ctr">
            <a:normAutofit/>
          </a:bodyPr>
          <a:lstStyle>
            <a:lvl1pPr marL="0" indent="0" algn="ctr">
              <a:buNone/>
              <a:defRPr sz="2000" cap="all" spc="250" baseline="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14" name="Rectangle 13"/>
          <p:cNvSpPr/>
          <p:nvPr/>
        </p:nvSpPr>
        <p:spPr>
          <a:xfrm>
            <a:off x="675757" y="3124200"/>
            <a:ext cx="7817599"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p>
            <a:r>
              <a:rPr lang="en-GB"/>
              <a:t>Click to edit Master title style</a:t>
            </a:r>
            <a:endParaRPr lang="en-US"/>
          </a:p>
        </p:txBody>
      </p:sp>
      <p:sp>
        <p:nvSpPr>
          <p:cNvPr id="3" name="Content Placeholder 2"/>
          <p:cNvSpPr>
            <a:spLocks noGrp="1"/>
          </p:cNvSpPr>
          <p:nvPr>
            <p:ph sz="half" idx="1"/>
          </p:nvPr>
        </p:nvSpPr>
        <p:spPr>
          <a:xfrm>
            <a:off x="426128"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4648200"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3E72AE48-94E6-46E0-BE32-5F0716DE9115}" type="datetime1">
              <a:rPr lang="en-US" smtClean="0"/>
              <a:pPr/>
              <a:t>1/29/2026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84A37A-AFC2-4A01-80A1-FC20F2C0D5B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26128" y="1722438"/>
            <a:ext cx="4040188"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26128" y="2438400"/>
            <a:ext cx="4040188"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4645025" y="1722438"/>
            <a:ext cx="4041775"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438400"/>
            <a:ext cx="4041775"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0884C285-8BCE-48FC-97D9-E2837AF38351}" type="datetime1">
              <a:rPr lang="en-US" smtClean="0"/>
              <a:pPr/>
              <a:t>1/29/2026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A84A37A-AFC2-4A01-80A1-FC20F2C0D5B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0E70D3E6-EF16-4488-94A4-211508FE4682}" type="datetime1">
              <a:rPr lang="en-US" smtClean="0"/>
              <a:pPr/>
              <a:t>1/29/2026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A84A37A-AFC2-4A01-80A1-FC20F2C0D5B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ounded Rectangle 10"/>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fld id="{7077FB3B-20DA-4D0E-BF16-8262B7156612}" type="datetime1">
              <a:rPr lang="en-US" smtClean="0"/>
              <a:pPr/>
              <a:t>1/29/2026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A84A37A-AFC2-4A01-80A1-FC20F2C0D5B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ounded Rectangle 11"/>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886200" y="685800"/>
            <a:ext cx="4572000" cy="52578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8C273C2C-6BD0-40EC-8D8D-4D51F089C5EB}" type="datetime1">
              <a:rPr lang="en-US" smtClean="0"/>
              <a:pPr/>
              <a:t>1/29/2026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84A37A-AFC2-4A01-80A1-FC20F2C0D5BB}" type="slidenum">
              <a:rPr lang="en-US" smtClean="0"/>
              <a:pPr/>
              <a:t>‹#›</a:t>
            </a:fld>
            <a:endParaRPr lang="en-US"/>
          </a:p>
        </p:txBody>
      </p:sp>
      <p:sp>
        <p:nvSpPr>
          <p:cNvPr id="8" name="Rectangle 7"/>
          <p:cNvSpPr/>
          <p:nvPr/>
        </p:nvSpPr>
        <p:spPr>
          <a:xfrm>
            <a:off x="560034" y="1505712"/>
            <a:ext cx="2716566" cy="3523488"/>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76690" y="1642472"/>
            <a:ext cx="2483254" cy="3234328"/>
          </a:xfrm>
          <a:prstGeom prst="rect">
            <a:avLst/>
          </a:prstGeom>
          <a:solidFill>
            <a:srgbClr val="FFFFFF"/>
          </a:solid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half" idx="2"/>
          </p:nvPr>
        </p:nvSpPr>
        <p:spPr>
          <a:xfrm>
            <a:off x="769000" y="2971800"/>
            <a:ext cx="2298634" cy="1752600"/>
          </a:xfrm>
        </p:spPr>
        <p:txBody>
          <a:bodyPr/>
          <a:lstStyle>
            <a:lvl1pPr marL="0" indent="0">
              <a:spcBef>
                <a:spcPts val="4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2" name="Title 1"/>
          <p:cNvSpPr>
            <a:spLocks noGrp="1"/>
          </p:cNvSpPr>
          <p:nvPr>
            <p:ph type="title"/>
          </p:nvPr>
        </p:nvSpPr>
        <p:spPr>
          <a:xfrm>
            <a:off x="769000" y="1734312"/>
            <a:ext cx="2298634" cy="1191620"/>
          </a:xfrm>
        </p:spPr>
        <p:txBody>
          <a:bodyPr anchor="b">
            <a:normAutofit/>
          </a:bodyPr>
          <a:lstStyle>
            <a:lvl1pPr algn="l">
              <a:defRPr sz="2000" b="0">
                <a:solidFill>
                  <a:schemeClr val="accent1">
                    <a:lumMod val="75000"/>
                  </a:schemeClr>
                </a:solidFill>
              </a:defRPr>
            </a:lvl1pPr>
          </a:lstStyle>
          <a:p>
            <a:r>
              <a:rPr lang="en-GB"/>
              <a:t>Click to edit Master title style</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ounded Rectangle 8"/>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685800" y="621437"/>
            <a:ext cx="7772400" cy="4331564"/>
          </a:xfrm>
          <a:solidFill>
            <a:schemeClr val="bg2"/>
          </a:solidFill>
          <a:ln>
            <a:noFill/>
          </a:ln>
          <a:effectLst>
            <a:softEdge rad="1270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Drag picture to placeholder or click icon to add</a:t>
            </a:r>
            <a:endParaRPr lang="en-US" dirty="0"/>
          </a:p>
        </p:txBody>
      </p:sp>
      <p:sp>
        <p:nvSpPr>
          <p:cNvPr id="5" name="Date Placeholder 4"/>
          <p:cNvSpPr>
            <a:spLocks noGrp="1"/>
          </p:cNvSpPr>
          <p:nvPr>
            <p:ph type="dt" sz="half" idx="10"/>
          </p:nvPr>
        </p:nvSpPr>
        <p:spPr/>
        <p:txBody>
          <a:bodyPr/>
          <a:lstStyle/>
          <a:p>
            <a:fld id="{2D377F5C-EDA7-4864-9756-35769B0E62CF}" type="datetime1">
              <a:rPr lang="en-US" smtClean="0"/>
              <a:pPr/>
              <a:t>1/29/2026</a:t>
            </a:fld>
            <a:endParaRPr lang="en-US"/>
          </a:p>
        </p:txBody>
      </p:sp>
      <p:sp>
        <p:nvSpPr>
          <p:cNvPr id="7" name="Slide Number Placeholder 6"/>
          <p:cNvSpPr>
            <a:spLocks noGrp="1"/>
          </p:cNvSpPr>
          <p:nvPr>
            <p:ph type="sldNum" sz="quarter" idx="12"/>
          </p:nvPr>
        </p:nvSpPr>
        <p:spPr/>
        <p:txBody>
          <a:bodyPr/>
          <a:lstStyle/>
          <a:p>
            <a:fld id="{FA84A37A-AFC2-4A01-80A1-FC20F2C0D5BB}" type="slidenum">
              <a:rPr lang="en-US" smtClean="0"/>
              <a:pPr/>
              <a:t>‹#›</a:t>
            </a:fld>
            <a:endParaRPr lang="en-US"/>
          </a:p>
        </p:txBody>
      </p:sp>
      <p:sp>
        <p:nvSpPr>
          <p:cNvPr id="10" name="Rectangle 9"/>
          <p:cNvSpPr/>
          <p:nvPr/>
        </p:nvSpPr>
        <p:spPr>
          <a:xfrm>
            <a:off x="685800" y="4953000"/>
            <a:ext cx="7772400" cy="13716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61999" y="5029200"/>
            <a:ext cx="7600765" cy="1202924"/>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p:txBody>
          <a:bodyPr/>
          <a:lstStyle/>
          <a:p>
            <a:endParaRPr lang="en-US"/>
          </a:p>
        </p:txBody>
      </p:sp>
      <p:sp>
        <p:nvSpPr>
          <p:cNvPr id="13" name="Rectangle 12"/>
          <p:cNvSpPr/>
          <p:nvPr/>
        </p:nvSpPr>
        <p:spPr>
          <a:xfrm>
            <a:off x="914400" y="5638800"/>
            <a:ext cx="7328514" cy="451696"/>
          </a:xfrm>
          <a:prstGeom prst="rect">
            <a:avLst/>
          </a:prstGeom>
          <a:solidFill>
            <a:schemeClr val="accent1"/>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05589" y="5074920"/>
            <a:ext cx="7946136" cy="1097280"/>
          </a:xfrm>
          <a:prstGeom prst="rect">
            <a:avLst/>
          </a:prstGeom>
          <a:no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half" idx="2"/>
          </p:nvPr>
        </p:nvSpPr>
        <p:spPr>
          <a:xfrm>
            <a:off x="956289" y="5656556"/>
            <a:ext cx="7244736" cy="401715"/>
          </a:xfrm>
        </p:spPr>
        <p:txBody>
          <a:bodyPr anchor="ctr">
            <a:normAutofit/>
          </a:bodyPr>
          <a:lstStyle>
            <a:lvl1pPr marL="0" indent="0" algn="ctr">
              <a:buNone/>
              <a:defRPr sz="1500" cap="all" spc="250" baseline="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2" name="Title 1"/>
          <p:cNvSpPr>
            <a:spLocks noGrp="1"/>
          </p:cNvSpPr>
          <p:nvPr>
            <p:ph type="title"/>
          </p:nvPr>
        </p:nvSpPr>
        <p:spPr>
          <a:xfrm>
            <a:off x="914400" y="5105400"/>
            <a:ext cx="7328514" cy="523043"/>
          </a:xfrm>
        </p:spPr>
        <p:txBody>
          <a:bodyPr anchor="ctr" anchorCtr="0"/>
          <a:lstStyle>
            <a:lvl1pPr algn="ctr">
              <a:defRPr sz="2000" b="0">
                <a:solidFill>
                  <a:schemeClr val="accent1">
                    <a:lumMod val="75000"/>
                  </a:schemeClr>
                </a:solidFill>
              </a:defRPr>
            </a:lvl1pPr>
          </a:lstStyle>
          <a:p>
            <a:r>
              <a:rPr lang="en-GB"/>
              <a:t>Click to edit Master title style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 name="Rounded Rectangle 6"/>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457200" y="1752600"/>
            <a:ext cx="8229600" cy="43735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2"/>
                </a:solidFill>
              </a:defRPr>
            </a:lvl1pPr>
          </a:lstStyle>
          <a:p>
            <a:fld id="{88B99C93-F56F-46AB-9EB8-53614A95B15F}" type="datetime1">
              <a:rPr lang="en-US" smtClean="0"/>
              <a:pPr/>
              <a:t>1/29/2026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2"/>
                </a:solidFill>
              </a:defRPr>
            </a:lvl1pPr>
          </a:lstStyle>
          <a:p>
            <a:fld id="{FA84A37A-AFC2-4A01-80A1-FC20F2C0D5BB}" type="slidenum">
              <a:rPr lang="en-US" smtClean="0"/>
              <a:pPr/>
              <a:t>‹#›</a:t>
            </a:fld>
            <a:endParaRPr lang="en-US" dirty="0"/>
          </a:p>
        </p:txBody>
      </p:sp>
      <p:sp>
        <p:nvSpPr>
          <p:cNvPr id="9" name="Rectangle 8"/>
          <p:cNvSpPr/>
          <p:nvPr/>
        </p:nvSpPr>
        <p:spPr>
          <a:xfrm>
            <a:off x="274320" y="278166"/>
            <a:ext cx="8595360" cy="132588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10" name="Rectangle 9"/>
          <p:cNvSpPr/>
          <p:nvPr/>
        </p:nvSpPr>
        <p:spPr>
          <a:xfrm>
            <a:off x="372863" y="372862"/>
            <a:ext cx="8380520" cy="111858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26128" y="408372"/>
            <a:ext cx="8260672" cy="1039427"/>
          </a:xfrm>
          <a:prstGeom prst="rect">
            <a:avLst/>
          </a:prstGeom>
        </p:spPr>
        <p:txBody>
          <a:bodyPr vert="horz" lIns="91440" tIns="45720" rIns="91440" bIns="45720" rtlCol="0" anchor="ctr">
            <a:normAutofit/>
          </a:bodyPr>
          <a:lstStyle/>
          <a:p>
            <a:r>
              <a:rPr lang="en-GB"/>
              <a:t>Click to edit Master title style</a:t>
            </a:r>
            <a:endParaRPr lang="en-US" dirty="0"/>
          </a:p>
        </p:txBody>
      </p:sp>
    </p:spTree>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Lst>
  <p:hf sldNum="0" hdr="0" ftr="0" dt="0"/>
  <p:txStyles>
    <p:title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7.xml"/><Relationship Id="rId1" Type="http://schemas.openxmlformats.org/officeDocument/2006/relationships/video" Target="https://www.youtube.com/embed/trWzDlRvv1M?feature=oembed"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s://paricenter.com/" TargetMode="External"/><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en-US" dirty="0"/>
              <a:t>Jonathan M. Code </a:t>
            </a:r>
          </a:p>
        </p:txBody>
      </p:sp>
      <p:sp>
        <p:nvSpPr>
          <p:cNvPr id="3" name="Title 2"/>
          <p:cNvSpPr>
            <a:spLocks noGrp="1"/>
          </p:cNvSpPr>
          <p:nvPr>
            <p:ph type="ctrTitle"/>
          </p:nvPr>
        </p:nvSpPr>
        <p:spPr/>
        <p:txBody>
          <a:bodyPr/>
          <a:lstStyle/>
          <a:p>
            <a:r>
              <a:rPr lang="en-US" sz="2800" dirty="0"/>
              <a:t>Cultivating Imaginative Cognition: The Time is at Hand!</a:t>
            </a:r>
          </a:p>
        </p:txBody>
      </p:sp>
      <p:sp>
        <p:nvSpPr>
          <p:cNvPr id="5" name="TextBox 4"/>
          <p:cNvSpPr txBox="1"/>
          <p:nvPr/>
        </p:nvSpPr>
        <p:spPr>
          <a:xfrm>
            <a:off x="7850083" y="3633372"/>
            <a:ext cx="673414" cy="646331"/>
          </a:xfrm>
          <a:prstGeom prst="rect">
            <a:avLst/>
          </a:prstGeom>
          <a:noFill/>
        </p:spPr>
        <p:txBody>
          <a:bodyPr wrap="square" lIns="91440" tIns="45720" rIns="91440" bIns="45720" rtlCol="0" anchor="t">
            <a:spAutoFit/>
          </a:bodyPr>
          <a:lstStyle/>
          <a:p>
            <a:r>
              <a:rPr lang="en-US" dirty="0">
                <a:solidFill>
                  <a:srgbClr val="6B7D72"/>
                </a:solidFill>
                <a:latin typeface="+mj-lt"/>
              </a:rPr>
              <a:t>Pari  2024</a:t>
            </a:r>
          </a:p>
        </p:txBody>
      </p:sp>
      <p:pic>
        <p:nvPicPr>
          <p:cNvPr id="4097" name="Picture 1">
            <a:extLst>
              <a:ext uri="{FF2B5EF4-FFF2-40B4-BE49-F238E27FC236}">
                <a16:creationId xmlns:a16="http://schemas.microsoft.com/office/drawing/2014/main" id="{B1AF39D5-FED5-097E-23DB-8B5C7E9518FD}"/>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338754" y="219138"/>
            <a:ext cx="4121628" cy="27299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28947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C47B8E35-E79A-4647-822D-FACBB1FC4E22}"/>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547446" y="1160584"/>
            <a:ext cx="6049108" cy="45368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57124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en-US" dirty="0"/>
              <a:t>Jonathan M. Code </a:t>
            </a:r>
          </a:p>
        </p:txBody>
      </p:sp>
      <p:sp>
        <p:nvSpPr>
          <p:cNvPr id="3" name="Title 2"/>
          <p:cNvSpPr>
            <a:spLocks noGrp="1"/>
          </p:cNvSpPr>
          <p:nvPr>
            <p:ph type="ctrTitle"/>
          </p:nvPr>
        </p:nvSpPr>
        <p:spPr/>
        <p:txBody>
          <a:bodyPr/>
          <a:lstStyle/>
          <a:p>
            <a:r>
              <a:rPr lang="en-US" sz="3200" dirty="0"/>
              <a:t>Goethe: A Science and art of </a:t>
            </a:r>
            <a:r>
              <a:rPr lang="en-US" sz="3200" i="1" dirty="0"/>
              <a:t>Becoming</a:t>
            </a:r>
          </a:p>
        </p:txBody>
      </p:sp>
      <p:sp>
        <p:nvSpPr>
          <p:cNvPr id="5" name="TextBox 4"/>
          <p:cNvSpPr txBox="1"/>
          <p:nvPr/>
        </p:nvSpPr>
        <p:spPr>
          <a:xfrm>
            <a:off x="7850083" y="3633372"/>
            <a:ext cx="673414" cy="646331"/>
          </a:xfrm>
          <a:prstGeom prst="rect">
            <a:avLst/>
          </a:prstGeom>
          <a:noFill/>
        </p:spPr>
        <p:txBody>
          <a:bodyPr wrap="square" lIns="91440" tIns="45720" rIns="91440" bIns="45720" rtlCol="0" anchor="t">
            <a:spAutoFit/>
          </a:bodyPr>
          <a:lstStyle/>
          <a:p>
            <a:r>
              <a:rPr lang="en-US" dirty="0">
                <a:solidFill>
                  <a:srgbClr val="6B7D72"/>
                </a:solidFill>
                <a:latin typeface="+mj-lt"/>
              </a:rPr>
              <a:t>Pari  2024</a:t>
            </a:r>
          </a:p>
        </p:txBody>
      </p:sp>
      <p:pic>
        <p:nvPicPr>
          <p:cNvPr id="7170" name="Picture 2">
            <a:extLst>
              <a:ext uri="{FF2B5EF4-FFF2-40B4-BE49-F238E27FC236}">
                <a16:creationId xmlns:a16="http://schemas.microsoft.com/office/drawing/2014/main" id="{95E66B6B-830F-143B-A3A7-0DD817E74E29}"/>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029059" y="147381"/>
            <a:ext cx="4617926" cy="27322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67532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286EE48-1DD5-4A4A-93F3-0CFB8860AC37}"/>
              </a:ext>
            </a:extLst>
          </p:cNvPr>
          <p:cNvSpPr>
            <a:spLocks noGrp="1"/>
          </p:cNvSpPr>
          <p:nvPr>
            <p:ph type="title"/>
          </p:nvPr>
        </p:nvSpPr>
        <p:spPr>
          <a:xfrm>
            <a:off x="650631" y="332656"/>
            <a:ext cx="8124091" cy="1080120"/>
          </a:xfrm>
        </p:spPr>
        <p:txBody>
          <a:bodyPr>
            <a:normAutofit fontScale="90000"/>
          </a:bodyPr>
          <a:lstStyle/>
          <a:p>
            <a:pPr algn="l"/>
            <a:r>
              <a:rPr lang="en-US" dirty="0"/>
              <a:t>Ontological   Discontinuity</a:t>
            </a:r>
            <a:br>
              <a:rPr lang="en-US" dirty="0"/>
            </a:br>
            <a:r>
              <a:rPr lang="en-US" dirty="0"/>
              <a:t>                   ‘Mind the Gap’  </a:t>
            </a:r>
          </a:p>
        </p:txBody>
      </p:sp>
      <p:pic>
        <p:nvPicPr>
          <p:cNvPr id="4" name="Picture 3">
            <a:extLst>
              <a:ext uri="{FF2B5EF4-FFF2-40B4-BE49-F238E27FC236}">
                <a16:creationId xmlns:a16="http://schemas.microsoft.com/office/drawing/2014/main" id="{BF9FB60A-5D83-CA49-A4DC-37F4F178AE61}"/>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203848" y="2060848"/>
            <a:ext cx="2489448" cy="3834057"/>
          </a:xfrm>
          <a:prstGeom prst="rect">
            <a:avLst/>
          </a:prstGeom>
        </p:spPr>
      </p:pic>
      <p:sp>
        <p:nvSpPr>
          <p:cNvPr id="5" name="TextBox 4">
            <a:extLst>
              <a:ext uri="{FF2B5EF4-FFF2-40B4-BE49-F238E27FC236}">
                <a16:creationId xmlns:a16="http://schemas.microsoft.com/office/drawing/2014/main" id="{6AA448D9-8E4C-C04E-A39B-4D340DBABCA3}"/>
              </a:ext>
            </a:extLst>
          </p:cNvPr>
          <p:cNvSpPr txBox="1"/>
          <p:nvPr/>
        </p:nvSpPr>
        <p:spPr>
          <a:xfrm>
            <a:off x="467544" y="3429000"/>
            <a:ext cx="2492157" cy="2062103"/>
          </a:xfrm>
          <a:prstGeom prst="rect">
            <a:avLst/>
          </a:prstGeom>
          <a:noFill/>
        </p:spPr>
        <p:txBody>
          <a:bodyPr wrap="none" rtlCol="0">
            <a:spAutoFit/>
          </a:bodyPr>
          <a:lstStyle/>
          <a:p>
            <a:r>
              <a:rPr lang="en-US" sz="3200" dirty="0"/>
              <a:t>m + x + y + z </a:t>
            </a:r>
          </a:p>
          <a:p>
            <a:r>
              <a:rPr lang="en-US" sz="3200" dirty="0"/>
              <a:t>m + x + y</a:t>
            </a:r>
          </a:p>
          <a:p>
            <a:r>
              <a:rPr lang="en-US" sz="3200" dirty="0"/>
              <a:t>m + x </a:t>
            </a:r>
          </a:p>
          <a:p>
            <a:r>
              <a:rPr lang="en-US" sz="3200" dirty="0"/>
              <a:t>m</a:t>
            </a:r>
          </a:p>
        </p:txBody>
      </p:sp>
      <p:sp>
        <p:nvSpPr>
          <p:cNvPr id="6" name="TextBox 5">
            <a:extLst>
              <a:ext uri="{FF2B5EF4-FFF2-40B4-BE49-F238E27FC236}">
                <a16:creationId xmlns:a16="http://schemas.microsoft.com/office/drawing/2014/main" id="{060F1247-724C-054D-9F63-53F8C1A65054}"/>
              </a:ext>
            </a:extLst>
          </p:cNvPr>
          <p:cNvSpPr txBox="1"/>
          <p:nvPr/>
        </p:nvSpPr>
        <p:spPr>
          <a:xfrm>
            <a:off x="5966043" y="3429000"/>
            <a:ext cx="2174763" cy="2554545"/>
          </a:xfrm>
          <a:prstGeom prst="rect">
            <a:avLst/>
          </a:prstGeom>
          <a:noFill/>
        </p:spPr>
        <p:txBody>
          <a:bodyPr wrap="none" rtlCol="0">
            <a:spAutoFit/>
          </a:bodyPr>
          <a:lstStyle/>
          <a:p>
            <a:r>
              <a:rPr lang="en-US" sz="3200" dirty="0"/>
              <a:t>M </a:t>
            </a:r>
          </a:p>
          <a:p>
            <a:r>
              <a:rPr lang="en-US" sz="3200" dirty="0"/>
              <a:t>M – z </a:t>
            </a:r>
          </a:p>
          <a:p>
            <a:r>
              <a:rPr lang="en-US" sz="3200" dirty="0"/>
              <a:t>M – z - y</a:t>
            </a:r>
          </a:p>
          <a:p>
            <a:r>
              <a:rPr lang="en-US" sz="3200" dirty="0"/>
              <a:t>M– z – y - x</a:t>
            </a:r>
          </a:p>
          <a:p>
            <a:endParaRPr lang="en-US" sz="3200" dirty="0"/>
          </a:p>
        </p:txBody>
      </p:sp>
      <p:sp>
        <p:nvSpPr>
          <p:cNvPr id="2" name="TextBox 1">
            <a:extLst>
              <a:ext uri="{FF2B5EF4-FFF2-40B4-BE49-F238E27FC236}">
                <a16:creationId xmlns:a16="http://schemas.microsoft.com/office/drawing/2014/main" id="{C2AA6C83-EF06-840F-8123-E9365A4D003A}"/>
              </a:ext>
            </a:extLst>
          </p:cNvPr>
          <p:cNvSpPr txBox="1"/>
          <p:nvPr/>
        </p:nvSpPr>
        <p:spPr>
          <a:xfrm>
            <a:off x="3395238" y="6156012"/>
            <a:ext cx="2106667" cy="369332"/>
          </a:xfrm>
          <a:prstGeom prst="rect">
            <a:avLst/>
          </a:prstGeom>
          <a:noFill/>
        </p:spPr>
        <p:txBody>
          <a:bodyPr wrap="none" rtlCol="0">
            <a:spAutoFit/>
          </a:bodyPr>
          <a:lstStyle/>
          <a:p>
            <a:r>
              <a:rPr lang="en-US" dirty="0"/>
              <a:t>E.F. Schumacher </a:t>
            </a:r>
          </a:p>
        </p:txBody>
      </p:sp>
    </p:spTree>
    <p:extLst>
      <p:ext uri="{BB962C8B-B14F-4D97-AF65-F5344CB8AC3E}">
        <p14:creationId xmlns:p14="http://schemas.microsoft.com/office/powerpoint/2010/main" val="2134420398"/>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dissolv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3A81A11-0661-834B-B3D0-495D7DE4DF76}"/>
              </a:ext>
            </a:extLst>
          </p:cNvPr>
          <p:cNvSpPr txBox="1"/>
          <p:nvPr/>
        </p:nvSpPr>
        <p:spPr>
          <a:xfrm>
            <a:off x="158261" y="877347"/>
            <a:ext cx="8827477" cy="1477328"/>
          </a:xfrm>
          <a:prstGeom prst="rect">
            <a:avLst/>
          </a:prstGeom>
          <a:noFill/>
        </p:spPr>
        <p:txBody>
          <a:bodyPr wrap="square">
            <a:spAutoFit/>
          </a:bodyPr>
          <a:lstStyle/>
          <a:p>
            <a:r>
              <a:rPr lang="en-GB" sz="1800" b="0" i="0" u="none" strike="noStrike" dirty="0">
                <a:effectLst/>
                <a:latin typeface="Times New Roman" panose="02020603050405020304" pitchFamily="18" charset="0"/>
              </a:rPr>
              <a:t>“The extraordinary thing about the modern ‘life sciences’ is that they hardly ever deal with life as such…but devote infinite attention to the study and analysis of the </a:t>
            </a:r>
            <a:r>
              <a:rPr lang="en-GB" sz="1800" b="0" i="0" u="none" strike="noStrike" dirty="0" err="1">
                <a:effectLst/>
                <a:latin typeface="Times New Roman" panose="02020603050405020304" pitchFamily="18" charset="0"/>
              </a:rPr>
              <a:t>physico</a:t>
            </a:r>
            <a:r>
              <a:rPr lang="en-GB" sz="1800" b="0" i="0" u="none" strike="noStrike" dirty="0">
                <a:effectLst/>
                <a:latin typeface="Times New Roman" panose="02020603050405020304" pitchFamily="18" charset="0"/>
              </a:rPr>
              <a:t>-chemical body that is life’s carrier. It may well be that modern science has no method for coming to grips with ‘life as such’. If this is so let it be frankly admitted: there is no excuse for the pretence that life is nothing but physics and chemistry” (Schumacher 2011:29).</a:t>
            </a:r>
            <a:endParaRPr lang="en-US" dirty="0"/>
          </a:p>
        </p:txBody>
      </p:sp>
      <p:sp>
        <p:nvSpPr>
          <p:cNvPr id="5" name="TextBox 4">
            <a:extLst>
              <a:ext uri="{FF2B5EF4-FFF2-40B4-BE49-F238E27FC236}">
                <a16:creationId xmlns:a16="http://schemas.microsoft.com/office/drawing/2014/main" id="{8A538C6E-7FD7-9B87-8BE9-C11196A01CB3}"/>
              </a:ext>
            </a:extLst>
          </p:cNvPr>
          <p:cNvSpPr txBox="1"/>
          <p:nvPr/>
        </p:nvSpPr>
        <p:spPr>
          <a:xfrm>
            <a:off x="527536" y="355827"/>
            <a:ext cx="7244863" cy="461665"/>
          </a:xfrm>
          <a:prstGeom prst="rect">
            <a:avLst/>
          </a:prstGeom>
          <a:noFill/>
        </p:spPr>
        <p:txBody>
          <a:bodyPr wrap="square">
            <a:spAutoFit/>
          </a:bodyPr>
          <a:lstStyle/>
          <a:p>
            <a:pPr algn="l" rtl="0" fontAlgn="base"/>
            <a:r>
              <a:rPr lang="en-US" sz="2400" b="0" i="0" u="none" strike="noStrike" dirty="0">
                <a:effectLst/>
                <a:latin typeface="Constantia" panose="02030602050306030303" pitchFamily="18" charset="0"/>
              </a:rPr>
              <a:t>What is a way of knowing </a:t>
            </a:r>
            <a:r>
              <a:rPr lang="en-US" sz="2400" b="0" i="1" u="none" strike="noStrike" dirty="0">
                <a:effectLst/>
                <a:latin typeface="Constantia" panose="02030602050306030303" pitchFamily="18" charset="0"/>
              </a:rPr>
              <a:t>adequate </a:t>
            </a:r>
            <a:r>
              <a:rPr lang="en-US" sz="2400" b="0" i="0" u="none" strike="noStrike" dirty="0">
                <a:effectLst/>
                <a:latin typeface="Constantia" panose="02030602050306030303" pitchFamily="18" charset="0"/>
              </a:rPr>
              <a:t>to cognizing ‘x’ ?</a:t>
            </a:r>
            <a:r>
              <a:rPr lang="en-US" sz="2400" b="0" i="0" dirty="0">
                <a:effectLst/>
                <a:latin typeface="Constantia" panose="02030602050306030303" pitchFamily="18" charset="0"/>
              </a:rPr>
              <a:t>​</a:t>
            </a:r>
            <a:endParaRPr lang="en-US" sz="2400" b="0" i="0" dirty="0">
              <a:effectLst/>
            </a:endParaRPr>
          </a:p>
        </p:txBody>
      </p:sp>
      <p:pic>
        <p:nvPicPr>
          <p:cNvPr id="6" name="Picture 5">
            <a:extLst>
              <a:ext uri="{FF2B5EF4-FFF2-40B4-BE49-F238E27FC236}">
                <a16:creationId xmlns:a16="http://schemas.microsoft.com/office/drawing/2014/main" id="{EC1A63CB-F089-18CB-66B7-79BE086EB812}"/>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230923" y="2776705"/>
            <a:ext cx="2567354" cy="3423139"/>
          </a:xfrm>
          <a:prstGeom prst="rect">
            <a:avLst/>
          </a:prstGeom>
        </p:spPr>
      </p:pic>
      <p:pic>
        <p:nvPicPr>
          <p:cNvPr id="19458" name="Picture 2">
            <a:extLst>
              <a:ext uri="{FF2B5EF4-FFF2-40B4-BE49-F238E27FC236}">
                <a16:creationId xmlns:a16="http://schemas.microsoft.com/office/drawing/2014/main" id="{3A74E505-8EC0-4088-37F5-56CDA8B0F3ED}"/>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820508" y="2439654"/>
            <a:ext cx="2795956" cy="41223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98528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63659CD-6A82-77A7-02CC-72783ADE4D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0" y="1127125"/>
            <a:ext cx="9144000" cy="4603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32622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109869E6-FD22-D204-E9D2-3AE37740AE1F}"/>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916113" y="0"/>
            <a:ext cx="53117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20702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530BB-9B41-9E46-8322-48753AE49FB3}"/>
              </a:ext>
            </a:extLst>
          </p:cNvPr>
          <p:cNvSpPr>
            <a:spLocks noGrp="1"/>
          </p:cNvSpPr>
          <p:nvPr>
            <p:ph type="title"/>
          </p:nvPr>
        </p:nvSpPr>
        <p:spPr/>
        <p:txBody>
          <a:bodyPr/>
          <a:lstStyle/>
          <a:p>
            <a:endParaRPr lang="en-US"/>
          </a:p>
        </p:txBody>
      </p:sp>
      <p:pic>
        <p:nvPicPr>
          <p:cNvPr id="4" name="Online Media 3" descr="k0067285-web">
            <a:hlinkClick r:id="" action="ppaction://media"/>
            <a:extLst>
              <a:ext uri="{FF2B5EF4-FFF2-40B4-BE49-F238E27FC236}">
                <a16:creationId xmlns:a16="http://schemas.microsoft.com/office/drawing/2014/main" id="{E685C104-2AEB-BF43-A998-1A8C4944A82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101217" y="0"/>
            <a:ext cx="10891453" cy="6126165"/>
          </a:xfrm>
        </p:spPr>
      </p:pic>
    </p:spTree>
    <p:extLst>
      <p:ext uri="{BB962C8B-B14F-4D97-AF65-F5344CB8AC3E}">
        <p14:creationId xmlns:p14="http://schemas.microsoft.com/office/powerpoint/2010/main" val="1045569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51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descr="Carnivorous Plants | The Private Life of Plants | David Attenborough | Wildlife | BBC Studios">
            <a:hlinkClick r:id="" action="ppaction://media"/>
            <a:extLst>
              <a:ext uri="{FF2B5EF4-FFF2-40B4-BE49-F238E27FC236}">
                <a16:creationId xmlns:a16="http://schemas.microsoft.com/office/drawing/2014/main" id="{11D3B24D-335A-BFF9-17C0-95B7475669F0}"/>
              </a:ext>
            </a:extLst>
          </p:cNvPr>
          <p:cNvPicPr>
            <a:picLocks noRot="1" noChangeAspect="1"/>
          </p:cNvPicPr>
          <p:nvPr>
            <a:videoFile r:link="rId1"/>
          </p:nvPr>
        </p:nvPicPr>
        <p:blipFill>
          <a:blip r:embed="rId3"/>
          <a:stretch>
            <a:fillRect/>
          </a:stretch>
        </p:blipFill>
        <p:spPr>
          <a:xfrm>
            <a:off x="201168" y="150876"/>
            <a:ext cx="8698992" cy="6524244"/>
          </a:xfrm>
          <a:prstGeom prst="rect">
            <a:avLst/>
          </a:prstGeom>
        </p:spPr>
      </p:pic>
    </p:spTree>
    <p:extLst>
      <p:ext uri="{BB962C8B-B14F-4D97-AF65-F5344CB8AC3E}">
        <p14:creationId xmlns:p14="http://schemas.microsoft.com/office/powerpoint/2010/main" val="844036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en-US" dirty="0"/>
              <a:t>Jonathan M. Code </a:t>
            </a:r>
          </a:p>
        </p:txBody>
      </p:sp>
      <p:sp>
        <p:nvSpPr>
          <p:cNvPr id="3" name="Title 2"/>
          <p:cNvSpPr>
            <a:spLocks noGrp="1"/>
          </p:cNvSpPr>
          <p:nvPr>
            <p:ph type="ctrTitle"/>
          </p:nvPr>
        </p:nvSpPr>
        <p:spPr>
          <a:xfrm>
            <a:off x="604705" y="3367713"/>
            <a:ext cx="6629400" cy="1219201"/>
          </a:xfrm>
        </p:spPr>
        <p:txBody>
          <a:bodyPr/>
          <a:lstStyle/>
          <a:p>
            <a:r>
              <a:rPr lang="en-US" sz="3200" dirty="0"/>
              <a:t>Goethe’s Exact Sensorial Imagination – </a:t>
            </a:r>
            <a:br>
              <a:rPr lang="en-US" sz="3200" dirty="0"/>
            </a:br>
            <a:r>
              <a:rPr lang="en-US" sz="3200" dirty="0"/>
              <a:t>a delicate empiricism</a:t>
            </a:r>
          </a:p>
        </p:txBody>
      </p:sp>
      <p:sp>
        <p:nvSpPr>
          <p:cNvPr id="5" name="TextBox 4"/>
          <p:cNvSpPr txBox="1"/>
          <p:nvPr/>
        </p:nvSpPr>
        <p:spPr>
          <a:xfrm>
            <a:off x="7850083" y="3633372"/>
            <a:ext cx="673414" cy="646331"/>
          </a:xfrm>
          <a:prstGeom prst="rect">
            <a:avLst/>
          </a:prstGeom>
          <a:noFill/>
        </p:spPr>
        <p:txBody>
          <a:bodyPr wrap="square" lIns="91440" tIns="45720" rIns="91440" bIns="45720" rtlCol="0" anchor="t">
            <a:spAutoFit/>
          </a:bodyPr>
          <a:lstStyle/>
          <a:p>
            <a:r>
              <a:rPr lang="en-US" dirty="0">
                <a:solidFill>
                  <a:srgbClr val="6B7D72"/>
                </a:solidFill>
                <a:latin typeface="+mj-lt"/>
              </a:rPr>
              <a:t>Pari  2024</a:t>
            </a:r>
          </a:p>
        </p:txBody>
      </p:sp>
      <p:pic>
        <p:nvPicPr>
          <p:cNvPr id="6" name="Picture 5">
            <a:extLst>
              <a:ext uri="{FF2B5EF4-FFF2-40B4-BE49-F238E27FC236}">
                <a16:creationId xmlns:a16="http://schemas.microsoft.com/office/drawing/2014/main" id="{418D2E7E-E951-7C89-B905-A18F0F218A21}"/>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371850" y="263770"/>
            <a:ext cx="2026627" cy="2702169"/>
          </a:xfrm>
          <a:prstGeom prst="rect">
            <a:avLst/>
          </a:prstGeom>
        </p:spPr>
      </p:pic>
    </p:spTree>
    <p:extLst>
      <p:ext uri="{BB962C8B-B14F-4D97-AF65-F5344CB8AC3E}">
        <p14:creationId xmlns:p14="http://schemas.microsoft.com/office/powerpoint/2010/main" val="5627326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86260A-F8FA-53EF-6F3E-C8B834758D76}"/>
              </a:ext>
            </a:extLst>
          </p:cNvPr>
          <p:cNvPicPr>
            <a:picLocks noChangeAspect="1"/>
          </p:cNvPicPr>
          <p:nvPr/>
        </p:nvPicPr>
        <p:blipFill>
          <a:blip r:embed="rId2"/>
          <a:stretch>
            <a:fillRect/>
          </a:stretch>
        </p:blipFill>
        <p:spPr>
          <a:xfrm>
            <a:off x="2000250" y="0"/>
            <a:ext cx="5143500" cy="6858000"/>
          </a:xfrm>
          <a:prstGeom prst="rect">
            <a:avLst/>
          </a:prstGeom>
        </p:spPr>
      </p:pic>
    </p:spTree>
    <p:extLst>
      <p:ext uri="{BB962C8B-B14F-4D97-AF65-F5344CB8AC3E}">
        <p14:creationId xmlns:p14="http://schemas.microsoft.com/office/powerpoint/2010/main" val="42621829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0" name="Title 1">
            <a:extLst>
              <a:ext uri="{FF2B5EF4-FFF2-40B4-BE49-F238E27FC236}">
                <a16:creationId xmlns:a16="http://schemas.microsoft.com/office/drawing/2014/main" id="{F89F958A-A217-54E4-A92F-357423B026A9}"/>
              </a:ext>
            </a:extLst>
          </p:cNvPr>
          <p:cNvSpPr>
            <a:spLocks noGrp="1"/>
          </p:cNvSpPr>
          <p:nvPr>
            <p:ph type="title"/>
          </p:nvPr>
        </p:nvSpPr>
        <p:spPr>
          <a:xfrm>
            <a:off x="426128" y="408372"/>
            <a:ext cx="8260672" cy="1039427"/>
          </a:xfrm>
        </p:spPr>
        <p:txBody>
          <a:bodyPr/>
          <a:lstStyle/>
          <a:p>
            <a:r>
              <a:rPr lang="en-US" dirty="0"/>
              <a:t>                    PARI Centre – Italy </a:t>
            </a:r>
          </a:p>
        </p:txBody>
      </p:sp>
      <p:pic>
        <p:nvPicPr>
          <p:cNvPr id="1025" name="Picture 1" descr="poster for Pari Center's Longing for Wholeness">
            <a:extLst>
              <a:ext uri="{FF2B5EF4-FFF2-40B4-BE49-F238E27FC236}">
                <a16:creationId xmlns:a16="http://schemas.microsoft.com/office/drawing/2014/main" id="{E6D26067-DDEE-FFDC-4D2C-9CD1FCF56166}"/>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tretch>
            <a:fillRect/>
          </a:stretch>
        </p:blipFill>
        <p:spPr bwMode="auto">
          <a:xfrm>
            <a:off x="471862" y="1750947"/>
            <a:ext cx="3333999" cy="4712367"/>
          </a:xfrm>
          <a:prstGeom prst="rect">
            <a:avLst/>
          </a:prstGeom>
          <a:solidFill>
            <a:srgbClr val="FFFFFF"/>
          </a:solidFill>
        </p:spPr>
      </p:pic>
      <p:pic>
        <p:nvPicPr>
          <p:cNvPr id="5" name="Picture 3" descr="Pari Center logo">
            <a:hlinkClick r:id="rId3"/>
            <a:extLst>
              <a:ext uri="{FF2B5EF4-FFF2-40B4-BE49-F238E27FC236}">
                <a16:creationId xmlns:a16="http://schemas.microsoft.com/office/drawing/2014/main" id="{EAFF1713-3094-5FE1-FCC8-A4CBF05BAB4A}"/>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21603" y="394686"/>
            <a:ext cx="2002800" cy="103942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3589ABD-02E5-F07E-5BFF-4F9BFC5C15FB}"/>
              </a:ext>
            </a:extLst>
          </p:cNvPr>
          <p:cNvSpPr txBox="1"/>
          <p:nvPr/>
        </p:nvSpPr>
        <p:spPr>
          <a:xfrm>
            <a:off x="710359" y="6424500"/>
            <a:ext cx="2845651" cy="369332"/>
          </a:xfrm>
          <a:prstGeom prst="rect">
            <a:avLst/>
          </a:prstGeom>
          <a:noFill/>
        </p:spPr>
        <p:txBody>
          <a:bodyPr wrap="none" rtlCol="0">
            <a:spAutoFit/>
          </a:bodyPr>
          <a:lstStyle/>
          <a:p>
            <a:r>
              <a:rPr lang="en-US" dirty="0"/>
              <a:t>https://</a:t>
            </a:r>
            <a:r>
              <a:rPr lang="en-US" dirty="0" err="1"/>
              <a:t>paricenter.com</a:t>
            </a:r>
            <a:r>
              <a:rPr lang="en-US" dirty="0"/>
              <a:t>/</a:t>
            </a:r>
          </a:p>
        </p:txBody>
      </p:sp>
      <p:pic>
        <p:nvPicPr>
          <p:cNvPr id="8" name="Picture 7" descr="A building with a bell tower&#10;&#10;Description automatically generated">
            <a:extLst>
              <a:ext uri="{FF2B5EF4-FFF2-40B4-BE49-F238E27FC236}">
                <a16:creationId xmlns:a16="http://schemas.microsoft.com/office/drawing/2014/main" id="{EF81A128-C406-EEC0-45BD-9A7DD25BAAA3}"/>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4375808" y="1750947"/>
            <a:ext cx="3595007" cy="4793343"/>
          </a:xfrm>
          <a:prstGeom prst="rect">
            <a:avLst/>
          </a:prstGeom>
        </p:spPr>
      </p:pic>
    </p:spTree>
    <p:extLst>
      <p:ext uri="{BB962C8B-B14F-4D97-AF65-F5344CB8AC3E}">
        <p14:creationId xmlns:p14="http://schemas.microsoft.com/office/powerpoint/2010/main" val="16399770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table with yellow flowers and a piece of fruit&#10;&#10;Description automatically generated">
            <a:extLst>
              <a:ext uri="{FF2B5EF4-FFF2-40B4-BE49-F238E27FC236}">
                <a16:creationId xmlns:a16="http://schemas.microsoft.com/office/drawing/2014/main" id="{661373F8-2E58-46E8-7CCA-E8AF1C8140C7}"/>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164999" y="-13554000"/>
            <a:ext cx="15308999" cy="20412000"/>
          </a:xfrm>
          <a:prstGeom prst="rect">
            <a:avLst/>
          </a:prstGeom>
        </p:spPr>
      </p:pic>
    </p:spTree>
    <p:extLst>
      <p:ext uri="{BB962C8B-B14F-4D97-AF65-F5344CB8AC3E}">
        <p14:creationId xmlns:p14="http://schemas.microsoft.com/office/powerpoint/2010/main" val="17170228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9F9F97-AEAC-E006-2C35-78A336DD7D87}"/>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000250" y="0"/>
            <a:ext cx="5143500" cy="6858000"/>
          </a:xfrm>
          <a:prstGeom prst="rect">
            <a:avLst/>
          </a:prstGeom>
        </p:spPr>
      </p:pic>
    </p:spTree>
    <p:extLst>
      <p:ext uri="{BB962C8B-B14F-4D97-AF65-F5344CB8AC3E}">
        <p14:creationId xmlns:p14="http://schemas.microsoft.com/office/powerpoint/2010/main" val="26669368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3AD63C-24B1-CD0A-EE35-A9EBD6E77641}"/>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000250" y="0"/>
            <a:ext cx="5143500" cy="6858000"/>
          </a:xfrm>
          <a:prstGeom prst="rect">
            <a:avLst/>
          </a:prstGeom>
        </p:spPr>
      </p:pic>
    </p:spTree>
    <p:extLst>
      <p:ext uri="{BB962C8B-B14F-4D97-AF65-F5344CB8AC3E}">
        <p14:creationId xmlns:p14="http://schemas.microsoft.com/office/powerpoint/2010/main" val="32466139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8AA24D-83BD-9665-BFAE-6BF8B8198AE9}"/>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000250" y="0"/>
            <a:ext cx="5143500" cy="6858000"/>
          </a:xfrm>
          <a:prstGeom prst="rect">
            <a:avLst/>
          </a:prstGeom>
        </p:spPr>
      </p:pic>
    </p:spTree>
    <p:extLst>
      <p:ext uri="{BB962C8B-B14F-4D97-AF65-F5344CB8AC3E}">
        <p14:creationId xmlns:p14="http://schemas.microsoft.com/office/powerpoint/2010/main" val="24298378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70E526F-B1C2-60BB-512F-30F95D28F6DF}"/>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000250" y="0"/>
            <a:ext cx="5143500" cy="6858000"/>
          </a:xfrm>
          <a:prstGeom prst="rect">
            <a:avLst/>
          </a:prstGeom>
        </p:spPr>
      </p:pic>
    </p:spTree>
    <p:extLst>
      <p:ext uri="{BB962C8B-B14F-4D97-AF65-F5344CB8AC3E}">
        <p14:creationId xmlns:p14="http://schemas.microsoft.com/office/powerpoint/2010/main" val="31715956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FB862D-04A5-9E37-C9E2-FD8C80D9B700}"/>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000250" y="0"/>
            <a:ext cx="5143500" cy="6858000"/>
          </a:xfrm>
          <a:prstGeom prst="rect">
            <a:avLst/>
          </a:prstGeom>
        </p:spPr>
      </p:pic>
    </p:spTree>
    <p:extLst>
      <p:ext uri="{BB962C8B-B14F-4D97-AF65-F5344CB8AC3E}">
        <p14:creationId xmlns:p14="http://schemas.microsoft.com/office/powerpoint/2010/main" val="32391928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7246AC-8318-C9AD-FB79-E7D7340D3A08}"/>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000250" y="0"/>
            <a:ext cx="5143500" cy="6858000"/>
          </a:xfrm>
          <a:prstGeom prst="rect">
            <a:avLst/>
          </a:prstGeom>
        </p:spPr>
      </p:pic>
    </p:spTree>
    <p:extLst>
      <p:ext uri="{BB962C8B-B14F-4D97-AF65-F5344CB8AC3E}">
        <p14:creationId xmlns:p14="http://schemas.microsoft.com/office/powerpoint/2010/main" val="5979848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AB54E5-C838-4BDD-15D2-C86A58CCE1FD}"/>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000250" y="0"/>
            <a:ext cx="5143500" cy="6858000"/>
          </a:xfrm>
          <a:prstGeom prst="rect">
            <a:avLst/>
          </a:prstGeom>
        </p:spPr>
      </p:pic>
    </p:spTree>
    <p:extLst>
      <p:ext uri="{BB962C8B-B14F-4D97-AF65-F5344CB8AC3E}">
        <p14:creationId xmlns:p14="http://schemas.microsoft.com/office/powerpoint/2010/main" val="3055094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ED72BE-F5CF-3CD8-3B53-46D2C7FF8993}"/>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000250" y="0"/>
            <a:ext cx="5143500" cy="6858000"/>
          </a:xfrm>
          <a:prstGeom prst="rect">
            <a:avLst/>
          </a:prstGeom>
        </p:spPr>
      </p:pic>
    </p:spTree>
    <p:extLst>
      <p:ext uri="{BB962C8B-B14F-4D97-AF65-F5344CB8AC3E}">
        <p14:creationId xmlns:p14="http://schemas.microsoft.com/office/powerpoint/2010/main" val="32419420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9810F8-2B5A-DA04-DDEA-460A65708B55}"/>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000250" y="0"/>
            <a:ext cx="5143500" cy="6858000"/>
          </a:xfrm>
          <a:prstGeom prst="rect">
            <a:avLst/>
          </a:prstGeom>
        </p:spPr>
      </p:pic>
    </p:spTree>
    <p:extLst>
      <p:ext uri="{BB962C8B-B14F-4D97-AF65-F5344CB8AC3E}">
        <p14:creationId xmlns:p14="http://schemas.microsoft.com/office/powerpoint/2010/main" val="20831358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76B76-A695-7645-4D26-09E34AFCF3FC}"/>
              </a:ext>
            </a:extLst>
          </p:cNvPr>
          <p:cNvSpPr>
            <a:spLocks noGrp="1"/>
          </p:cNvSpPr>
          <p:nvPr>
            <p:ph type="title"/>
          </p:nvPr>
        </p:nvSpPr>
        <p:spPr/>
        <p:txBody>
          <a:bodyPr/>
          <a:lstStyle/>
          <a:p>
            <a:r>
              <a:rPr lang="en-US" dirty="0" err="1"/>
              <a:t>F.David.Peat</a:t>
            </a:r>
            <a:endParaRPr lang="en-US" dirty="0"/>
          </a:p>
        </p:txBody>
      </p:sp>
      <p:pic>
        <p:nvPicPr>
          <p:cNvPr id="3073" name="Picture 1">
            <a:extLst>
              <a:ext uri="{FF2B5EF4-FFF2-40B4-BE49-F238E27FC236}">
                <a16:creationId xmlns:a16="http://schemas.microsoft.com/office/drawing/2014/main" id="{37C3F6FF-45F4-6DA0-03D2-45BA3AEC14F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225" r="17143"/>
          <a:stretch/>
        </p:blipFill>
        <p:spPr bwMode="auto">
          <a:xfrm>
            <a:off x="1293530" y="1852228"/>
            <a:ext cx="2917371" cy="44450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8777A2F5-6AC3-C9B3-6219-F1EB11909B5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632" t="13148" r="24825"/>
          <a:stretch/>
        </p:blipFill>
        <p:spPr bwMode="auto">
          <a:xfrm>
            <a:off x="4911460" y="2004628"/>
            <a:ext cx="2842623" cy="444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15826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BD7BE6-B3CC-7FB2-B348-8D5DFF523D97}"/>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000250" y="0"/>
            <a:ext cx="5143500" cy="6858000"/>
          </a:xfrm>
          <a:prstGeom prst="rect">
            <a:avLst/>
          </a:prstGeom>
        </p:spPr>
      </p:pic>
    </p:spTree>
    <p:extLst>
      <p:ext uri="{BB962C8B-B14F-4D97-AF65-F5344CB8AC3E}">
        <p14:creationId xmlns:p14="http://schemas.microsoft.com/office/powerpoint/2010/main" val="26119729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437DDD-2F2D-A4E4-D685-2356522C1B03}"/>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000250" y="0"/>
            <a:ext cx="5143500" cy="6858000"/>
          </a:xfrm>
          <a:prstGeom prst="rect">
            <a:avLst/>
          </a:prstGeom>
        </p:spPr>
      </p:pic>
    </p:spTree>
    <p:extLst>
      <p:ext uri="{BB962C8B-B14F-4D97-AF65-F5344CB8AC3E}">
        <p14:creationId xmlns:p14="http://schemas.microsoft.com/office/powerpoint/2010/main" val="23643464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1A0303-382F-307A-E4A3-1528561CFEEA}"/>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000250" y="0"/>
            <a:ext cx="5143500" cy="6858000"/>
          </a:xfrm>
          <a:prstGeom prst="rect">
            <a:avLst/>
          </a:prstGeom>
        </p:spPr>
      </p:pic>
    </p:spTree>
    <p:extLst>
      <p:ext uri="{BB962C8B-B14F-4D97-AF65-F5344CB8AC3E}">
        <p14:creationId xmlns:p14="http://schemas.microsoft.com/office/powerpoint/2010/main" val="38387120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3B0265-4814-295A-8D45-166F2CCAE8CC}"/>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000250" y="0"/>
            <a:ext cx="5143500" cy="6858000"/>
          </a:xfrm>
          <a:prstGeom prst="rect">
            <a:avLst/>
          </a:prstGeom>
        </p:spPr>
      </p:pic>
    </p:spTree>
    <p:extLst>
      <p:ext uri="{BB962C8B-B14F-4D97-AF65-F5344CB8AC3E}">
        <p14:creationId xmlns:p14="http://schemas.microsoft.com/office/powerpoint/2010/main" val="18943920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F3D678-1794-AEFB-A97A-4EDDB88FE750}"/>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000250" y="0"/>
            <a:ext cx="5143500" cy="6858000"/>
          </a:xfrm>
          <a:prstGeom prst="rect">
            <a:avLst/>
          </a:prstGeom>
        </p:spPr>
      </p:pic>
    </p:spTree>
    <p:extLst>
      <p:ext uri="{BB962C8B-B14F-4D97-AF65-F5344CB8AC3E}">
        <p14:creationId xmlns:p14="http://schemas.microsoft.com/office/powerpoint/2010/main" val="5847178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37D3ED-C9ED-43B2-9C7A-6F23AAA3E148}"/>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000250" y="0"/>
            <a:ext cx="5143500" cy="6858000"/>
          </a:xfrm>
          <a:prstGeom prst="rect">
            <a:avLst/>
          </a:prstGeom>
        </p:spPr>
      </p:pic>
    </p:spTree>
    <p:extLst>
      <p:ext uri="{BB962C8B-B14F-4D97-AF65-F5344CB8AC3E}">
        <p14:creationId xmlns:p14="http://schemas.microsoft.com/office/powerpoint/2010/main" val="1245836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B48D28-DD16-D508-D3DF-D8E57CAE0C3F}"/>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000250" y="0"/>
            <a:ext cx="5143500" cy="6858000"/>
          </a:xfrm>
          <a:prstGeom prst="rect">
            <a:avLst/>
          </a:prstGeom>
        </p:spPr>
      </p:pic>
    </p:spTree>
    <p:extLst>
      <p:ext uri="{BB962C8B-B14F-4D97-AF65-F5344CB8AC3E}">
        <p14:creationId xmlns:p14="http://schemas.microsoft.com/office/powerpoint/2010/main" val="15758661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963C905-B704-CCA8-5119-D898536FDC44}"/>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000250" y="0"/>
            <a:ext cx="5143500" cy="6858000"/>
          </a:xfrm>
          <a:prstGeom prst="rect">
            <a:avLst/>
          </a:prstGeom>
        </p:spPr>
      </p:pic>
    </p:spTree>
    <p:extLst>
      <p:ext uri="{BB962C8B-B14F-4D97-AF65-F5344CB8AC3E}">
        <p14:creationId xmlns:p14="http://schemas.microsoft.com/office/powerpoint/2010/main" val="14354368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E151F1-9B94-91F1-1AC2-8CB8421D4DDB}"/>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000250" y="0"/>
            <a:ext cx="5143500" cy="6858000"/>
          </a:xfrm>
          <a:prstGeom prst="rect">
            <a:avLst/>
          </a:prstGeom>
        </p:spPr>
      </p:pic>
    </p:spTree>
    <p:extLst>
      <p:ext uri="{BB962C8B-B14F-4D97-AF65-F5344CB8AC3E}">
        <p14:creationId xmlns:p14="http://schemas.microsoft.com/office/powerpoint/2010/main" val="29268326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2557E3-46F6-CF0C-4A5B-D878A650EC26}"/>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000250" y="0"/>
            <a:ext cx="5143500" cy="6858000"/>
          </a:xfrm>
          <a:prstGeom prst="rect">
            <a:avLst/>
          </a:prstGeom>
        </p:spPr>
      </p:pic>
    </p:spTree>
    <p:extLst>
      <p:ext uri="{BB962C8B-B14F-4D97-AF65-F5344CB8AC3E}">
        <p14:creationId xmlns:p14="http://schemas.microsoft.com/office/powerpoint/2010/main" val="1580707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A90AF-5C8F-578A-7993-74EFD746DCF3}"/>
              </a:ext>
            </a:extLst>
          </p:cNvPr>
          <p:cNvSpPr>
            <a:spLocks noGrp="1"/>
          </p:cNvSpPr>
          <p:nvPr>
            <p:ph type="title"/>
          </p:nvPr>
        </p:nvSpPr>
        <p:spPr/>
        <p:txBody>
          <a:bodyPr/>
          <a:lstStyle/>
          <a:p>
            <a:r>
              <a:rPr lang="en-US" dirty="0"/>
              <a:t>Science, Art, religion (Sacred)</a:t>
            </a:r>
          </a:p>
        </p:txBody>
      </p:sp>
      <p:sp>
        <p:nvSpPr>
          <p:cNvPr id="4" name="TextBox 3">
            <a:extLst>
              <a:ext uri="{FF2B5EF4-FFF2-40B4-BE49-F238E27FC236}">
                <a16:creationId xmlns:a16="http://schemas.microsoft.com/office/drawing/2014/main" id="{E0BACB5A-443E-3D8D-E9D8-12653B2945D0}"/>
              </a:ext>
            </a:extLst>
          </p:cNvPr>
          <p:cNvSpPr txBox="1"/>
          <p:nvPr/>
        </p:nvSpPr>
        <p:spPr>
          <a:xfrm>
            <a:off x="224588" y="1826505"/>
            <a:ext cx="8694824" cy="2862322"/>
          </a:xfrm>
          <a:prstGeom prst="rect">
            <a:avLst/>
          </a:prstGeom>
          <a:noFill/>
        </p:spPr>
        <p:txBody>
          <a:bodyPr wrap="square" rtlCol="0">
            <a:spAutoFit/>
          </a:bodyPr>
          <a:lstStyle/>
          <a:p>
            <a:r>
              <a:rPr lang="en-GB" dirty="0"/>
              <a:t>In 1999 Arts Council England invited the physicist and writer F. David Peat to organize a meeting of artists and scientists in London, a meeting that would be highly informal and encourage a creative exchange. The most famous work to emerge from this gathering is Antony Gormley’s Quantum Cloud located next to the Millennium Dome in London.</a:t>
            </a:r>
          </a:p>
          <a:p>
            <a:r>
              <a:rPr lang="en-GB" dirty="0"/>
              <a:t>Following the success of the Arts Council meeting, the </a:t>
            </a:r>
            <a:r>
              <a:rPr lang="en-GB" dirty="0" err="1"/>
              <a:t>Gulbenkian</a:t>
            </a:r>
            <a:r>
              <a:rPr lang="en-GB" dirty="0"/>
              <a:t> Foundation suggested a similar roundtable approach to discuss the role and future of universities. Since the old school house in Pari had recently been restored it was decided to hold the meeting there rather than in London or other major </a:t>
            </a:r>
            <a:r>
              <a:rPr lang="en-GB" dirty="0" err="1"/>
              <a:t>center</a:t>
            </a:r>
            <a:r>
              <a:rPr lang="en-GB" dirty="0"/>
              <a:t>. </a:t>
            </a:r>
          </a:p>
        </p:txBody>
      </p:sp>
      <p:pic>
        <p:nvPicPr>
          <p:cNvPr id="2050" name="Picture 2">
            <a:extLst>
              <a:ext uri="{FF2B5EF4-FFF2-40B4-BE49-F238E27FC236}">
                <a16:creationId xmlns:a16="http://schemas.microsoft.com/office/drawing/2014/main" id="{DDD1FACD-F4DE-4D95-D830-C721027ADBCF}"/>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24588" y="4895395"/>
            <a:ext cx="2687186" cy="176279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458ECD6-3D56-8ECF-9EDD-4022EB174340}"/>
              </a:ext>
            </a:extLst>
          </p:cNvPr>
          <p:cNvSpPr txBox="1"/>
          <p:nvPr/>
        </p:nvSpPr>
        <p:spPr>
          <a:xfrm>
            <a:off x="3722914" y="4898571"/>
            <a:ext cx="184731" cy="369332"/>
          </a:xfrm>
          <a:prstGeom prst="rect">
            <a:avLst/>
          </a:prstGeom>
          <a:noFill/>
        </p:spPr>
        <p:txBody>
          <a:bodyPr wrap="none" rtlCol="0">
            <a:spAutoFit/>
          </a:bodyPr>
          <a:lstStyle/>
          <a:p>
            <a:endParaRPr lang="en-US" dirty="0"/>
          </a:p>
        </p:txBody>
      </p:sp>
      <p:sp>
        <p:nvSpPr>
          <p:cNvPr id="7" name="TextBox 6">
            <a:extLst>
              <a:ext uri="{FF2B5EF4-FFF2-40B4-BE49-F238E27FC236}">
                <a16:creationId xmlns:a16="http://schemas.microsoft.com/office/drawing/2014/main" id="{630EE809-2150-0C36-DF8B-41FE594759E9}"/>
              </a:ext>
            </a:extLst>
          </p:cNvPr>
          <p:cNvSpPr txBox="1"/>
          <p:nvPr/>
        </p:nvSpPr>
        <p:spPr>
          <a:xfrm>
            <a:off x="2933545" y="4884768"/>
            <a:ext cx="6210455" cy="1754326"/>
          </a:xfrm>
          <a:prstGeom prst="rect">
            <a:avLst/>
          </a:prstGeom>
          <a:noFill/>
        </p:spPr>
        <p:txBody>
          <a:bodyPr wrap="square">
            <a:spAutoFit/>
          </a:bodyPr>
          <a:lstStyle/>
          <a:p>
            <a:r>
              <a:rPr lang="en-GB" dirty="0"/>
              <a:t>Many participants expressed their distress at the current state of the universities and proposed that alternative structures be created. On the final day several suggested that the Pari meeting should not be a one-off, but should continue as a living </a:t>
            </a:r>
            <a:r>
              <a:rPr lang="en-GB" dirty="0" err="1"/>
              <a:t>center</a:t>
            </a:r>
            <a:r>
              <a:rPr lang="en-GB" dirty="0"/>
              <a:t>. In this way the Pari </a:t>
            </a:r>
            <a:r>
              <a:rPr lang="en-GB" dirty="0" err="1"/>
              <a:t>Center</a:t>
            </a:r>
            <a:r>
              <a:rPr lang="en-GB" dirty="0"/>
              <a:t> for New Learning was born.</a:t>
            </a:r>
            <a:endParaRPr lang="en-US" dirty="0"/>
          </a:p>
        </p:txBody>
      </p:sp>
    </p:spTree>
    <p:extLst>
      <p:ext uri="{BB962C8B-B14F-4D97-AF65-F5344CB8AC3E}">
        <p14:creationId xmlns:p14="http://schemas.microsoft.com/office/powerpoint/2010/main" val="33848684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A62074-12C4-384F-FE51-77930717BD70}"/>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000250" y="0"/>
            <a:ext cx="5143500" cy="6858000"/>
          </a:xfrm>
          <a:prstGeom prst="rect">
            <a:avLst/>
          </a:prstGeom>
        </p:spPr>
      </p:pic>
    </p:spTree>
    <p:extLst>
      <p:ext uri="{BB962C8B-B14F-4D97-AF65-F5344CB8AC3E}">
        <p14:creationId xmlns:p14="http://schemas.microsoft.com/office/powerpoint/2010/main" val="13836395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8DE82F-FBFB-9275-9E8B-E335EE038448}"/>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000250" y="0"/>
            <a:ext cx="5143500" cy="6858000"/>
          </a:xfrm>
          <a:prstGeom prst="rect">
            <a:avLst/>
          </a:prstGeom>
        </p:spPr>
      </p:pic>
    </p:spTree>
    <p:extLst>
      <p:ext uri="{BB962C8B-B14F-4D97-AF65-F5344CB8AC3E}">
        <p14:creationId xmlns:p14="http://schemas.microsoft.com/office/powerpoint/2010/main" val="8410449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7484E2-59A0-7F8F-CB80-1B7294E4E267}"/>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000250" y="0"/>
            <a:ext cx="5143500" cy="6858000"/>
          </a:xfrm>
          <a:prstGeom prst="rect">
            <a:avLst/>
          </a:prstGeom>
        </p:spPr>
      </p:pic>
    </p:spTree>
    <p:extLst>
      <p:ext uri="{BB962C8B-B14F-4D97-AF65-F5344CB8AC3E}">
        <p14:creationId xmlns:p14="http://schemas.microsoft.com/office/powerpoint/2010/main" val="18187569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6FD88A-378D-5F00-61F8-7155C6AC99C9}"/>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7772400" cy="5829300"/>
          </a:xfrm>
          <a:prstGeom prst="rect">
            <a:avLst/>
          </a:prstGeom>
        </p:spPr>
      </p:pic>
    </p:spTree>
    <p:extLst>
      <p:ext uri="{BB962C8B-B14F-4D97-AF65-F5344CB8AC3E}">
        <p14:creationId xmlns:p14="http://schemas.microsoft.com/office/powerpoint/2010/main" val="22214395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8DCBB6-6DA8-8C55-E761-9E56BD107697}"/>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000250" y="0"/>
            <a:ext cx="5143500" cy="6858000"/>
          </a:xfrm>
          <a:prstGeom prst="rect">
            <a:avLst/>
          </a:prstGeom>
        </p:spPr>
      </p:pic>
    </p:spTree>
    <p:extLst>
      <p:ext uri="{BB962C8B-B14F-4D97-AF65-F5344CB8AC3E}">
        <p14:creationId xmlns:p14="http://schemas.microsoft.com/office/powerpoint/2010/main" val="26268498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D8A95D-0AD1-7CA0-C99A-FD3F77578C7A}"/>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000250" y="0"/>
            <a:ext cx="5143500" cy="6858000"/>
          </a:xfrm>
          <a:prstGeom prst="rect">
            <a:avLst/>
          </a:prstGeom>
        </p:spPr>
      </p:pic>
    </p:spTree>
    <p:extLst>
      <p:ext uri="{BB962C8B-B14F-4D97-AF65-F5344CB8AC3E}">
        <p14:creationId xmlns:p14="http://schemas.microsoft.com/office/powerpoint/2010/main" val="4862253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26F0B6-94DD-D806-8B74-1C0F2A8A988B}"/>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000250" y="0"/>
            <a:ext cx="5143500" cy="6858000"/>
          </a:xfrm>
          <a:prstGeom prst="rect">
            <a:avLst/>
          </a:prstGeom>
        </p:spPr>
      </p:pic>
    </p:spTree>
    <p:extLst>
      <p:ext uri="{BB962C8B-B14F-4D97-AF65-F5344CB8AC3E}">
        <p14:creationId xmlns:p14="http://schemas.microsoft.com/office/powerpoint/2010/main" val="28547193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poem&#10;&#10;Description automatically generated">
            <a:extLst>
              <a:ext uri="{FF2B5EF4-FFF2-40B4-BE49-F238E27FC236}">
                <a16:creationId xmlns:a16="http://schemas.microsoft.com/office/drawing/2014/main" id="{A7F5FA25-8236-5AD2-E022-ABC69552D0BD}"/>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752115" y="0"/>
            <a:ext cx="4249882" cy="6858000"/>
          </a:xfrm>
          <a:prstGeom prst="rect">
            <a:avLst/>
          </a:prstGeom>
        </p:spPr>
      </p:pic>
      <p:pic>
        <p:nvPicPr>
          <p:cNvPr id="5" name="Picture 4" descr="A close-up of a flower&#10;&#10;Description automatically generated">
            <a:extLst>
              <a:ext uri="{FF2B5EF4-FFF2-40B4-BE49-F238E27FC236}">
                <a16:creationId xmlns:a16="http://schemas.microsoft.com/office/drawing/2014/main" id="{3C55CD1D-6FA9-D2EA-10A7-859F04220F80}"/>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779008" y="1885326"/>
            <a:ext cx="2718816" cy="3501505"/>
          </a:xfrm>
          <a:prstGeom prst="rect">
            <a:avLst/>
          </a:prstGeom>
        </p:spPr>
      </p:pic>
    </p:spTree>
    <p:extLst>
      <p:ext uri="{BB962C8B-B14F-4D97-AF65-F5344CB8AC3E}">
        <p14:creationId xmlns:p14="http://schemas.microsoft.com/office/powerpoint/2010/main" val="4283898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C47B8E35-E79A-4647-822D-FACBB1FC4E22}"/>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547446" y="1160584"/>
            <a:ext cx="6049108" cy="45368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0635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tree with grapes on it&#10;&#10;Description automatically generated">
            <a:extLst>
              <a:ext uri="{FF2B5EF4-FFF2-40B4-BE49-F238E27FC236}">
                <a16:creationId xmlns:a16="http://schemas.microsoft.com/office/drawing/2014/main" id="{995C876F-90A2-548C-1FD4-26611FBCE988}"/>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000250" y="0"/>
            <a:ext cx="5143500" cy="6858000"/>
          </a:xfrm>
          <a:prstGeom prst="rect">
            <a:avLst/>
          </a:prstGeom>
        </p:spPr>
      </p:pic>
    </p:spTree>
    <p:extLst>
      <p:ext uri="{BB962C8B-B14F-4D97-AF65-F5344CB8AC3E}">
        <p14:creationId xmlns:p14="http://schemas.microsoft.com/office/powerpoint/2010/main" val="28517460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F37B9E-834A-7066-7220-C89FEBA5C51C}"/>
              </a:ext>
            </a:extLst>
          </p:cNvPr>
          <p:cNvSpPr txBox="1"/>
          <p:nvPr/>
        </p:nvSpPr>
        <p:spPr>
          <a:xfrm>
            <a:off x="274320" y="122738"/>
            <a:ext cx="8668512" cy="6740307"/>
          </a:xfrm>
          <a:prstGeom prst="rect">
            <a:avLst/>
          </a:prstGeom>
          <a:noFill/>
        </p:spPr>
        <p:txBody>
          <a:bodyPr wrap="square" rtlCol="0">
            <a:spAutoFit/>
          </a:bodyPr>
          <a:lstStyle/>
          <a:p>
            <a:r>
              <a:rPr lang="en-GB" sz="2400" dirty="0"/>
              <a:t>In my contributions to the autumn week at Pari on </a:t>
            </a:r>
            <a:r>
              <a:rPr lang="en-GB" sz="2400" i="1" dirty="0"/>
              <a:t>Science, Art, and the</a:t>
            </a:r>
            <a:r>
              <a:rPr lang="en-GB" sz="2400" dirty="0"/>
              <a:t> </a:t>
            </a:r>
            <a:r>
              <a:rPr lang="en-GB" sz="2400" i="1" dirty="0"/>
              <a:t>Sacred</a:t>
            </a:r>
            <a:r>
              <a:rPr lang="en-GB" sz="2400" dirty="0"/>
              <a:t> I will draw our attention to </a:t>
            </a:r>
            <a:r>
              <a:rPr lang="en-GB" sz="2400" i="1" dirty="0"/>
              <a:t>Imaginative Cognition</a:t>
            </a:r>
            <a:r>
              <a:rPr lang="en-GB" sz="2400" dirty="0"/>
              <a:t> as it has featured in the works of Paracelsus, Goethe, Barfield, </a:t>
            </a:r>
            <a:r>
              <a:rPr lang="en-GB" sz="2400" dirty="0" err="1"/>
              <a:t>Bortoft</a:t>
            </a:r>
            <a:r>
              <a:rPr lang="en-GB" sz="2400" dirty="0"/>
              <a:t>, Steiner, and Schumacher. </a:t>
            </a:r>
          </a:p>
          <a:p>
            <a:endParaRPr lang="en-GB" sz="2400" dirty="0"/>
          </a:p>
          <a:p>
            <a:r>
              <a:rPr lang="en-GB" sz="2400" dirty="0"/>
              <a:t>I propose that a thread runs through the history and philosophy of science that has often been overlooked, misunderstood, and even derided but which—if attended to with an open mind and heart—can contribute significantly to ways of knowing and being </a:t>
            </a:r>
            <a:r>
              <a:rPr lang="en-GB" sz="2400" i="1" dirty="0"/>
              <a:t>adequate </a:t>
            </a:r>
            <a:r>
              <a:rPr lang="en-GB" sz="2400" dirty="0"/>
              <a:t>to the challenges of the day. </a:t>
            </a:r>
          </a:p>
          <a:p>
            <a:endParaRPr lang="en-GB" sz="2400" dirty="0"/>
          </a:p>
          <a:p>
            <a:r>
              <a:rPr lang="en-GB" sz="2400" dirty="0"/>
              <a:t>Through a combination of presentation, contemplation, and facilitated practical experience we will delve into the potentials of </a:t>
            </a:r>
            <a:r>
              <a:rPr lang="en-GB" sz="2400" i="1" dirty="0"/>
              <a:t>Imaginative Cognition</a:t>
            </a:r>
            <a:r>
              <a:rPr lang="en-GB" sz="2400" dirty="0"/>
              <a:t> and discover its fructifying potency for our engagement with the living world around us. </a:t>
            </a:r>
            <a:endParaRPr lang="en-US" sz="2400" dirty="0"/>
          </a:p>
        </p:txBody>
      </p:sp>
    </p:spTree>
    <p:extLst>
      <p:ext uri="{BB962C8B-B14F-4D97-AF65-F5344CB8AC3E}">
        <p14:creationId xmlns:p14="http://schemas.microsoft.com/office/powerpoint/2010/main" val="39573007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tree with grapes from it&#10;&#10;Description automatically generated">
            <a:extLst>
              <a:ext uri="{FF2B5EF4-FFF2-40B4-BE49-F238E27FC236}">
                <a16:creationId xmlns:a16="http://schemas.microsoft.com/office/drawing/2014/main" id="{1454C13E-066D-BB87-DEC9-6DF4302E2D8F}"/>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000250" y="0"/>
            <a:ext cx="5143500" cy="6858000"/>
          </a:xfrm>
          <a:prstGeom prst="rect">
            <a:avLst/>
          </a:prstGeom>
        </p:spPr>
      </p:pic>
    </p:spTree>
    <p:extLst>
      <p:ext uri="{BB962C8B-B14F-4D97-AF65-F5344CB8AC3E}">
        <p14:creationId xmlns:p14="http://schemas.microsoft.com/office/powerpoint/2010/main" val="6013802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text with black text&#10;&#10;Description automatically generated">
            <a:extLst>
              <a:ext uri="{FF2B5EF4-FFF2-40B4-BE49-F238E27FC236}">
                <a16:creationId xmlns:a16="http://schemas.microsoft.com/office/drawing/2014/main" id="{FCE3BF93-4D85-A5BE-7FEC-29E26C75D8A5}"/>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448845" y="0"/>
            <a:ext cx="6246309" cy="6858000"/>
          </a:xfrm>
          <a:prstGeom prst="rect">
            <a:avLst/>
          </a:prstGeom>
        </p:spPr>
      </p:pic>
    </p:spTree>
    <p:extLst>
      <p:ext uri="{BB962C8B-B14F-4D97-AF65-F5344CB8AC3E}">
        <p14:creationId xmlns:p14="http://schemas.microsoft.com/office/powerpoint/2010/main" val="7664932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6C3A232-75AA-F986-CFD3-E5767AAACC1F}"/>
              </a:ext>
            </a:extLst>
          </p:cNvPr>
          <p:cNvSpPr txBox="1"/>
          <p:nvPr/>
        </p:nvSpPr>
        <p:spPr>
          <a:xfrm>
            <a:off x="775206" y="1973802"/>
            <a:ext cx="7428636" cy="3139321"/>
          </a:xfrm>
          <a:prstGeom prst="rect">
            <a:avLst/>
          </a:prstGeom>
          <a:noFill/>
        </p:spPr>
        <p:txBody>
          <a:bodyPr wrap="square" rtlCol="0">
            <a:spAutoFit/>
          </a:bodyPr>
          <a:lstStyle/>
          <a:p>
            <a:r>
              <a:rPr lang="en-US" dirty="0"/>
              <a:t>Goethean Science is a </a:t>
            </a:r>
            <a:r>
              <a:rPr lang="en-US" b="1" dirty="0"/>
              <a:t>re-configuring</a:t>
            </a:r>
            <a:r>
              <a:rPr lang="en-US" dirty="0"/>
              <a:t> and </a:t>
            </a:r>
            <a:r>
              <a:rPr lang="en-US" b="1" dirty="0"/>
              <a:t>re-positioning</a:t>
            </a:r>
            <a:r>
              <a:rPr lang="en-US" dirty="0"/>
              <a:t> of the relationship between the whole and the part, the scientist and the subject/object of science.</a:t>
            </a:r>
          </a:p>
          <a:p>
            <a:endParaRPr lang="en-US" dirty="0"/>
          </a:p>
          <a:p>
            <a:endParaRPr lang="en-US" dirty="0"/>
          </a:p>
          <a:p>
            <a:r>
              <a:rPr lang="en-US" dirty="0"/>
              <a:t>In contrast to focusing on the development of an </a:t>
            </a:r>
            <a:r>
              <a:rPr lang="en-US" b="1" dirty="0"/>
              <a:t>artificial intelligence</a:t>
            </a:r>
            <a:r>
              <a:rPr lang="en-US" dirty="0"/>
              <a:t> ever more hidden from most users in algorithms, digital code and networks obscure even to some programmers – Goethean science attends to the ‘open secrets’ accessible to sense observation and strives to develop an </a:t>
            </a:r>
            <a:r>
              <a:rPr lang="en-US" b="1" dirty="0"/>
              <a:t>authentic intelligence</a:t>
            </a:r>
            <a:r>
              <a:rPr lang="en-US" dirty="0"/>
              <a:t> attuned to the lifeworld. </a:t>
            </a:r>
          </a:p>
        </p:txBody>
      </p:sp>
      <p:sp>
        <p:nvSpPr>
          <p:cNvPr id="3" name="TextBox 2">
            <a:extLst>
              <a:ext uri="{FF2B5EF4-FFF2-40B4-BE49-F238E27FC236}">
                <a16:creationId xmlns:a16="http://schemas.microsoft.com/office/drawing/2014/main" id="{F31FA2DB-708F-AB16-14C6-52857A0E2FEA}"/>
              </a:ext>
            </a:extLst>
          </p:cNvPr>
          <p:cNvSpPr txBox="1"/>
          <p:nvPr/>
        </p:nvSpPr>
        <p:spPr>
          <a:xfrm>
            <a:off x="775206" y="5362279"/>
            <a:ext cx="7596062" cy="923330"/>
          </a:xfrm>
          <a:prstGeom prst="rect">
            <a:avLst/>
          </a:prstGeom>
          <a:noFill/>
        </p:spPr>
        <p:txBody>
          <a:bodyPr wrap="square" rtlCol="0">
            <a:spAutoFit/>
          </a:bodyPr>
          <a:lstStyle/>
          <a:p>
            <a:r>
              <a:rPr lang="en-US" dirty="0"/>
              <a:t>Goethean science has commonalities with Traditional Ecological</a:t>
            </a:r>
          </a:p>
          <a:p>
            <a:r>
              <a:rPr lang="en-US" dirty="0"/>
              <a:t>Knowledge. It can be understood as a science adequate (Schumacher) to understanding animacy. </a:t>
            </a:r>
          </a:p>
        </p:txBody>
      </p:sp>
      <p:sp>
        <p:nvSpPr>
          <p:cNvPr id="4" name="TextBox 3">
            <a:extLst>
              <a:ext uri="{FF2B5EF4-FFF2-40B4-BE49-F238E27FC236}">
                <a16:creationId xmlns:a16="http://schemas.microsoft.com/office/drawing/2014/main" id="{13792A76-6A37-DB5B-6235-AE7E1768712D}"/>
              </a:ext>
            </a:extLst>
          </p:cNvPr>
          <p:cNvSpPr txBox="1"/>
          <p:nvPr/>
        </p:nvSpPr>
        <p:spPr>
          <a:xfrm>
            <a:off x="2697206" y="961697"/>
            <a:ext cx="3584636" cy="461665"/>
          </a:xfrm>
          <a:prstGeom prst="rect">
            <a:avLst/>
          </a:prstGeom>
          <a:noFill/>
        </p:spPr>
        <p:txBody>
          <a:bodyPr wrap="none" rtlCol="0">
            <a:spAutoFit/>
          </a:bodyPr>
          <a:lstStyle/>
          <a:p>
            <a:r>
              <a:rPr lang="en-US" sz="2400" dirty="0"/>
              <a:t>Imaginative Cognition </a:t>
            </a:r>
          </a:p>
        </p:txBody>
      </p:sp>
    </p:spTree>
    <p:extLst>
      <p:ext uri="{BB962C8B-B14F-4D97-AF65-F5344CB8AC3E}">
        <p14:creationId xmlns:p14="http://schemas.microsoft.com/office/powerpoint/2010/main" val="6743053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4A1E20C-0C27-3F8E-CA7D-13A10DA69E28}"/>
              </a:ext>
            </a:extLst>
          </p:cNvPr>
          <p:cNvSpPr txBox="1"/>
          <p:nvPr/>
        </p:nvSpPr>
        <p:spPr>
          <a:xfrm>
            <a:off x="2198915" y="370113"/>
            <a:ext cx="5070619" cy="461665"/>
          </a:xfrm>
          <a:prstGeom prst="rect">
            <a:avLst/>
          </a:prstGeom>
          <a:noFill/>
        </p:spPr>
        <p:txBody>
          <a:bodyPr wrap="none" rtlCol="0">
            <a:spAutoFit/>
          </a:bodyPr>
          <a:lstStyle/>
          <a:p>
            <a:r>
              <a:rPr lang="en-US" sz="2400" dirty="0"/>
              <a:t>Literature on Goethean Science </a:t>
            </a:r>
          </a:p>
        </p:txBody>
      </p:sp>
      <p:sp>
        <p:nvSpPr>
          <p:cNvPr id="4" name="TextBox 3">
            <a:extLst>
              <a:ext uri="{FF2B5EF4-FFF2-40B4-BE49-F238E27FC236}">
                <a16:creationId xmlns:a16="http://schemas.microsoft.com/office/drawing/2014/main" id="{7297F469-072A-4943-3227-A57E4BF21D91}"/>
              </a:ext>
            </a:extLst>
          </p:cNvPr>
          <p:cNvSpPr txBox="1"/>
          <p:nvPr/>
        </p:nvSpPr>
        <p:spPr>
          <a:xfrm>
            <a:off x="476519" y="1458686"/>
            <a:ext cx="8297368" cy="923330"/>
          </a:xfrm>
          <a:prstGeom prst="rect">
            <a:avLst/>
          </a:prstGeom>
          <a:noFill/>
        </p:spPr>
        <p:txBody>
          <a:bodyPr wrap="square" rtlCol="0">
            <a:spAutoFit/>
          </a:bodyPr>
          <a:lstStyle/>
          <a:p>
            <a:r>
              <a:rPr lang="en-GB" sz="1800" dirty="0">
                <a:effectLst/>
                <a:latin typeface="Calibri" panose="020F0502020204030204" pitchFamily="34" charset="0"/>
              </a:rPr>
              <a:t>‘</a:t>
            </a:r>
            <a:r>
              <a:rPr lang="en-GB" sz="1800" b="1" dirty="0">
                <a:effectLst/>
                <a:latin typeface="Calibri" panose="020F0502020204030204" pitchFamily="34" charset="0"/>
              </a:rPr>
              <a:t>Goethe’s Scientific Method: the road not taken</a:t>
            </a:r>
            <a:r>
              <a:rPr lang="en-GB" sz="1800" dirty="0">
                <a:effectLst/>
                <a:latin typeface="Calibri" panose="020F0502020204030204" pitchFamily="34" charset="0"/>
              </a:rPr>
              <a:t>’ Published as Brook, I. 2023, Ch 13 in Rist, S., Bottazzi, P. &amp; Jacobi, J. (eds) </a:t>
            </a:r>
            <a:r>
              <a:rPr lang="en-GB" sz="1800" i="1" dirty="0">
                <a:effectLst/>
                <a:latin typeface="Calibri" panose="020F0502020204030204" pitchFamily="34" charset="0"/>
              </a:rPr>
              <a:t>Critical Sustainability Sciences: Intercultural and emancipatory perspectives, </a:t>
            </a:r>
            <a:r>
              <a:rPr lang="en-GB" sz="1800" dirty="0">
                <a:effectLst/>
                <a:latin typeface="Calibri" panose="020F0502020204030204" pitchFamily="34" charset="0"/>
              </a:rPr>
              <a:t>pp. 198-215. London: Routledge. </a:t>
            </a:r>
            <a:endParaRPr lang="en-GB" dirty="0"/>
          </a:p>
        </p:txBody>
      </p:sp>
      <p:sp>
        <p:nvSpPr>
          <p:cNvPr id="5" name="TextBox 4">
            <a:extLst>
              <a:ext uri="{FF2B5EF4-FFF2-40B4-BE49-F238E27FC236}">
                <a16:creationId xmlns:a16="http://schemas.microsoft.com/office/drawing/2014/main" id="{7895A4BE-CBB6-7505-522A-B9C12872F40C}"/>
              </a:ext>
            </a:extLst>
          </p:cNvPr>
          <p:cNvSpPr txBox="1"/>
          <p:nvPr/>
        </p:nvSpPr>
        <p:spPr>
          <a:xfrm>
            <a:off x="476518" y="2756848"/>
            <a:ext cx="8297368" cy="1200329"/>
          </a:xfrm>
          <a:prstGeom prst="rect">
            <a:avLst/>
          </a:prstGeom>
          <a:noFill/>
        </p:spPr>
        <p:txBody>
          <a:bodyPr wrap="square" rtlCol="0">
            <a:spAutoFit/>
          </a:bodyPr>
          <a:lstStyle/>
          <a:p>
            <a:r>
              <a:rPr lang="en-GB" sz="1800" b="1" dirty="0">
                <a:effectLst/>
                <a:latin typeface="Calibri" panose="020F0502020204030204" pitchFamily="34" charset="0"/>
                <a:ea typeface="ArialUnicodeMS" panose="020B0604020202020204" pitchFamily="34" charset="-128"/>
                <a:cs typeface="Calibri" panose="020F0502020204030204" pitchFamily="34" charset="0"/>
              </a:rPr>
              <a:t>Ecoliteracy and the trouble with reading: ecoliteracy considered in terms of Goethe’s ‘delicate empiricism’ and the potential for reading in the book of nature</a:t>
            </a:r>
            <a:r>
              <a:rPr lang="en-GB" sz="1800" dirty="0">
                <a:effectLst/>
                <a:latin typeface="Calibri" panose="020F0502020204030204" pitchFamily="34" charset="0"/>
                <a:ea typeface="ArialUnicodeMS" panose="020B0604020202020204" pitchFamily="34" charset="-128"/>
                <a:cs typeface="Calibri" panose="020F0502020204030204" pitchFamily="34" charset="0"/>
              </a:rPr>
              <a:t>, Jonathan M. Code (2019) Environmental Education Research, 25:8, 1267-1280, DOI: 10.1080/13504622.2018.1558438 </a:t>
            </a:r>
            <a:endParaRPr lang="en-GB" dirty="0">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2C33B1B0-ED88-E0B3-6CE4-6FBF89A6E3DE}"/>
              </a:ext>
            </a:extLst>
          </p:cNvPr>
          <p:cNvSpPr txBox="1"/>
          <p:nvPr/>
        </p:nvSpPr>
        <p:spPr>
          <a:xfrm>
            <a:off x="524661" y="4332009"/>
            <a:ext cx="8052669" cy="646331"/>
          </a:xfrm>
          <a:prstGeom prst="rect">
            <a:avLst/>
          </a:prstGeom>
          <a:noFill/>
        </p:spPr>
        <p:txBody>
          <a:bodyPr wrap="square" rtlCol="0">
            <a:spAutoFit/>
          </a:bodyPr>
          <a:lstStyle/>
          <a:p>
            <a:r>
              <a:rPr lang="en-GB" sz="1800" b="1" dirty="0">
                <a:effectLst/>
                <a:latin typeface="Calibri" panose="020F0502020204030204" pitchFamily="34" charset="0"/>
                <a:ea typeface="ArialUnicodeMS" panose="020B0604020202020204" pitchFamily="34" charset="-128"/>
                <a:cs typeface="Calibri" panose="020F0502020204030204" pitchFamily="34" charset="0"/>
              </a:rPr>
              <a:t>Goethe’s Way of Science: A Phenomenology of Nature, </a:t>
            </a:r>
            <a:r>
              <a:rPr lang="en-GB" sz="1800" dirty="0">
                <a:effectLst/>
                <a:latin typeface="Calibri" panose="020F0502020204030204" pitchFamily="34" charset="0"/>
                <a:ea typeface="ArialUnicodeMS" panose="020B0604020202020204" pitchFamily="34" charset="-128"/>
                <a:cs typeface="Calibri" panose="020F0502020204030204" pitchFamily="34" charset="0"/>
              </a:rPr>
              <a:t>Seamon</a:t>
            </a:r>
            <a:r>
              <a:rPr lang="en-GB" dirty="0">
                <a:latin typeface="Calibri" panose="020F0502020204030204" pitchFamily="34" charset="0"/>
                <a:ea typeface="ArialUnicodeMS" panose="020B0604020202020204" pitchFamily="34" charset="-128"/>
                <a:cs typeface="Calibri" panose="020F0502020204030204" pitchFamily="34" charset="0"/>
              </a:rPr>
              <a:t>, D. &amp; Zajonc, A.(1998)  New York: SUNY press</a:t>
            </a:r>
            <a:endParaRPr lang="en-US" dirty="0"/>
          </a:p>
        </p:txBody>
      </p:sp>
      <p:sp>
        <p:nvSpPr>
          <p:cNvPr id="8" name="TextBox 7">
            <a:extLst>
              <a:ext uri="{FF2B5EF4-FFF2-40B4-BE49-F238E27FC236}">
                <a16:creationId xmlns:a16="http://schemas.microsoft.com/office/drawing/2014/main" id="{70353423-A95D-78CB-7FC5-8CAD373C6F31}"/>
              </a:ext>
            </a:extLst>
          </p:cNvPr>
          <p:cNvSpPr txBox="1"/>
          <p:nvPr/>
        </p:nvSpPr>
        <p:spPr>
          <a:xfrm>
            <a:off x="524660" y="5394875"/>
            <a:ext cx="8052669" cy="369332"/>
          </a:xfrm>
          <a:prstGeom prst="rect">
            <a:avLst/>
          </a:prstGeom>
          <a:noFill/>
        </p:spPr>
        <p:txBody>
          <a:bodyPr wrap="square" rtlCol="0">
            <a:spAutoFit/>
          </a:bodyPr>
          <a:lstStyle/>
          <a:p>
            <a:r>
              <a:rPr lang="en-GB" sz="1800" b="1" dirty="0">
                <a:effectLst/>
                <a:latin typeface="Calibri" panose="020F0502020204030204" pitchFamily="34" charset="0"/>
                <a:ea typeface="ArialUnicodeMS" panose="020B0604020202020204" pitchFamily="34" charset="-128"/>
                <a:cs typeface="Calibri" panose="020F0502020204030204" pitchFamily="34" charset="0"/>
              </a:rPr>
              <a:t>The Wholeness of Nature, </a:t>
            </a:r>
            <a:r>
              <a:rPr lang="en-GB" sz="1800" dirty="0" err="1">
                <a:effectLst/>
                <a:latin typeface="Calibri" panose="020F0502020204030204" pitchFamily="34" charset="0"/>
                <a:ea typeface="ArialUnicodeMS" panose="020B0604020202020204" pitchFamily="34" charset="-128"/>
                <a:cs typeface="Calibri" panose="020F0502020204030204" pitchFamily="34" charset="0"/>
              </a:rPr>
              <a:t>Bortoft</a:t>
            </a:r>
            <a:r>
              <a:rPr lang="en-GB" sz="1800" dirty="0">
                <a:effectLst/>
                <a:latin typeface="Calibri" panose="020F0502020204030204" pitchFamily="34" charset="0"/>
                <a:ea typeface="ArialUnicodeMS" panose="020B0604020202020204" pitchFamily="34" charset="-128"/>
                <a:cs typeface="Calibri" panose="020F0502020204030204" pitchFamily="34" charset="0"/>
              </a:rPr>
              <a:t>, H. (</a:t>
            </a:r>
            <a:r>
              <a:rPr lang="en-GB" dirty="0">
                <a:latin typeface="Calibri" panose="020F0502020204030204" pitchFamily="34" charset="0"/>
                <a:ea typeface="ArialUnicodeMS" panose="020B0604020202020204" pitchFamily="34" charset="-128"/>
                <a:cs typeface="Calibri" panose="020F0502020204030204" pitchFamily="34" charset="0"/>
              </a:rPr>
              <a:t>1996)  New York: Lindisfarne Press </a:t>
            </a:r>
            <a:endParaRPr lang="en-US" dirty="0"/>
          </a:p>
        </p:txBody>
      </p:sp>
    </p:spTree>
    <p:extLst>
      <p:ext uri="{BB962C8B-B14F-4D97-AF65-F5344CB8AC3E}">
        <p14:creationId xmlns:p14="http://schemas.microsoft.com/office/powerpoint/2010/main" val="4131488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1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1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dissolve">
                                      <p:cBhvr>
                                        <p:cTn id="2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63759E-2099-3FBB-D449-5060B67F5BE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044A721-C787-AC73-E8C7-AFA51FB6388A}"/>
              </a:ext>
            </a:extLst>
          </p:cNvPr>
          <p:cNvSpPr txBox="1"/>
          <p:nvPr/>
        </p:nvSpPr>
        <p:spPr>
          <a:xfrm>
            <a:off x="2615184" y="2844225"/>
            <a:ext cx="5394960" cy="584775"/>
          </a:xfrm>
          <a:prstGeom prst="rect">
            <a:avLst/>
          </a:prstGeom>
          <a:noFill/>
        </p:spPr>
        <p:txBody>
          <a:bodyPr wrap="square" rtlCol="0">
            <a:spAutoFit/>
          </a:bodyPr>
          <a:lstStyle/>
          <a:p>
            <a:r>
              <a:rPr lang="en-US" sz="3200" dirty="0"/>
              <a:t>Wholeness….? </a:t>
            </a:r>
          </a:p>
        </p:txBody>
      </p:sp>
    </p:spTree>
    <p:extLst>
      <p:ext uri="{BB962C8B-B14F-4D97-AF65-F5344CB8AC3E}">
        <p14:creationId xmlns:p14="http://schemas.microsoft.com/office/powerpoint/2010/main" val="19465139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1">
            <a:extLst>
              <a:ext uri="{FF2B5EF4-FFF2-40B4-BE49-F238E27FC236}">
                <a16:creationId xmlns:a16="http://schemas.microsoft.com/office/drawing/2014/main" id="{39C8F8DC-52F3-0243-78BE-95155A61C310}"/>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342293" y="0"/>
            <a:ext cx="6816969" cy="694194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B07F4A7-588A-4101-D4D0-42A29D23A477}"/>
              </a:ext>
            </a:extLst>
          </p:cNvPr>
          <p:cNvSpPr txBox="1"/>
          <p:nvPr/>
        </p:nvSpPr>
        <p:spPr>
          <a:xfrm rot="16200000">
            <a:off x="-2837929" y="2958732"/>
            <a:ext cx="6766102" cy="1200329"/>
          </a:xfrm>
          <a:prstGeom prst="rect">
            <a:avLst/>
          </a:prstGeom>
          <a:noFill/>
        </p:spPr>
        <p:txBody>
          <a:bodyPr wrap="square" rtlCol="0">
            <a:spAutoFit/>
          </a:bodyPr>
          <a:lstStyle/>
          <a:p>
            <a:r>
              <a:rPr lang="en-GB" sz="1800" dirty="0">
                <a:effectLst/>
                <a:latin typeface="Times New Roman" panose="02020603050405020304" pitchFamily="18" charset="0"/>
              </a:rPr>
              <a:t>Alchemist’s laboratory. From Heinrich </a:t>
            </a:r>
            <a:r>
              <a:rPr lang="en-GB" sz="1800" dirty="0" err="1">
                <a:effectLst/>
                <a:latin typeface="Times New Roman" panose="02020603050405020304" pitchFamily="18" charset="0"/>
              </a:rPr>
              <a:t>Khunrath</a:t>
            </a:r>
            <a:r>
              <a:rPr lang="en-GB" sz="1800" dirty="0">
                <a:effectLst/>
                <a:latin typeface="Times New Roman" panose="02020603050405020304" pitchFamily="18" charset="0"/>
              </a:rPr>
              <a:t>, </a:t>
            </a:r>
            <a:r>
              <a:rPr lang="en-GB" sz="1800" i="1" dirty="0" err="1">
                <a:effectLst/>
                <a:latin typeface="Times New Roman" panose="02020603050405020304" pitchFamily="18" charset="0"/>
              </a:rPr>
              <a:t>Amphitheatrum</a:t>
            </a:r>
            <a:r>
              <a:rPr lang="en-GB" sz="1800" i="1" dirty="0">
                <a:effectLst/>
                <a:latin typeface="Times New Roman" panose="02020603050405020304" pitchFamily="18" charset="0"/>
              </a:rPr>
              <a:t> </a:t>
            </a:r>
            <a:r>
              <a:rPr lang="en-GB" sz="1800" i="1" dirty="0" err="1">
                <a:effectLst/>
                <a:latin typeface="Times New Roman" panose="02020603050405020304" pitchFamily="18" charset="0"/>
              </a:rPr>
              <a:t>sapientiae</a:t>
            </a:r>
            <a:r>
              <a:rPr lang="en-GB" sz="1800" i="1" dirty="0">
                <a:effectLst/>
                <a:latin typeface="Times New Roman" panose="02020603050405020304" pitchFamily="18" charset="0"/>
              </a:rPr>
              <a:t> </a:t>
            </a:r>
            <a:r>
              <a:rPr lang="en-GB" sz="1800" i="1" dirty="0" err="1">
                <a:effectLst/>
                <a:latin typeface="Times New Roman" panose="02020603050405020304" pitchFamily="18" charset="0"/>
              </a:rPr>
              <a:t>aeternae</a:t>
            </a:r>
            <a:r>
              <a:rPr lang="en-GB" sz="1800" dirty="0">
                <a:effectLst/>
                <a:latin typeface="Times New Roman" panose="02020603050405020304" pitchFamily="18" charset="0"/>
              </a:rPr>
              <a:t> (Hamburg? 1595). Duveen Collection, Department of Special Collections, Memorial Library, University of Wisconsin-Madison</a:t>
            </a:r>
            <a:endParaRPr lang="en-US" dirty="0"/>
          </a:p>
        </p:txBody>
      </p:sp>
    </p:spTree>
    <p:extLst>
      <p:ext uri="{BB962C8B-B14F-4D97-AF65-F5344CB8AC3E}">
        <p14:creationId xmlns:p14="http://schemas.microsoft.com/office/powerpoint/2010/main" val="42246092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6AB03E-2866-63A5-CB13-0ABD00C4BD0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8835DAD-C8B8-0FE1-3651-708374202B80}"/>
              </a:ext>
            </a:extLst>
          </p:cNvPr>
          <p:cNvSpPr txBox="1"/>
          <p:nvPr/>
        </p:nvSpPr>
        <p:spPr>
          <a:xfrm>
            <a:off x="2011680" y="2844225"/>
            <a:ext cx="5394960" cy="584775"/>
          </a:xfrm>
          <a:prstGeom prst="rect">
            <a:avLst/>
          </a:prstGeom>
          <a:noFill/>
        </p:spPr>
        <p:txBody>
          <a:bodyPr wrap="square" rtlCol="0">
            <a:spAutoFit/>
          </a:bodyPr>
          <a:lstStyle/>
          <a:p>
            <a:r>
              <a:rPr lang="en-US" sz="3200" dirty="0"/>
              <a:t>Imaginative Cognition….? </a:t>
            </a:r>
          </a:p>
        </p:txBody>
      </p:sp>
    </p:spTree>
    <p:extLst>
      <p:ext uri="{BB962C8B-B14F-4D97-AF65-F5344CB8AC3E}">
        <p14:creationId xmlns:p14="http://schemas.microsoft.com/office/powerpoint/2010/main" val="18769342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a:extLst>
              <a:ext uri="{FF2B5EF4-FFF2-40B4-BE49-F238E27FC236}">
                <a16:creationId xmlns:a16="http://schemas.microsoft.com/office/drawing/2014/main" id="{EF9EFF98-2EE6-F11E-75D5-B338D63BF2A3}"/>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321169" y="-3339"/>
            <a:ext cx="4818185" cy="68613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360333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othecary">
  <a:themeElements>
    <a:clrScheme name="Apothecary">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Apothecary">
      <a:majorFont>
        <a:latin typeface="Book Antiqua"/>
        <a:ea typeface=""/>
        <a:cs typeface=""/>
        <a:font script="Jpan" typeface="ＭＳ Ｐ明朝"/>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pothecary">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3000"/>
            <a:satMod val="140000"/>
          </a:schemeClr>
        </a:solidFill>
        <a:blipFill rotWithShape="1">
          <a:blip xmlns:r="http://schemas.openxmlformats.org/officeDocument/2006/relationships" r:embed="rId1">
            <a:duotone>
              <a:schemeClr val="phClr">
                <a:tint val="70000"/>
                <a:satMod val="170000"/>
              </a:schemeClr>
              <a:schemeClr val="phClr">
                <a:shade val="70000"/>
                <a:satMod val="130000"/>
              </a:schemeClr>
            </a:duotone>
          </a:blip>
          <a:tile tx="0" ty="0" sx="100000" sy="10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Apothecary.thmx</Template>
  <TotalTime>34850</TotalTime>
  <Words>829</Words>
  <Application>Microsoft Office PowerPoint</Application>
  <PresentationFormat>On-screen Show (4:3)</PresentationFormat>
  <Paragraphs>48</Paragraphs>
  <Slides>53</Slides>
  <Notes>0</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53</vt:i4>
      </vt:variant>
    </vt:vector>
  </HeadingPairs>
  <TitlesOfParts>
    <vt:vector size="61" baseType="lpstr">
      <vt:lpstr>Arial</vt:lpstr>
      <vt:lpstr>ArialUnicodeMS</vt:lpstr>
      <vt:lpstr>Book Antiqua</vt:lpstr>
      <vt:lpstr>Calibri</vt:lpstr>
      <vt:lpstr>Century Gothic</vt:lpstr>
      <vt:lpstr>Constantia</vt:lpstr>
      <vt:lpstr>Times New Roman</vt:lpstr>
      <vt:lpstr>Apothecary</vt:lpstr>
      <vt:lpstr>Cultivating Imaginative Cognition: The Time is at Hand!</vt:lpstr>
      <vt:lpstr>                    PARI Centre – Italy </vt:lpstr>
      <vt:lpstr>F.David.Peat</vt:lpstr>
      <vt:lpstr>Science, Art, religion (Sacred)</vt:lpstr>
      <vt:lpstr>PowerPoint Presentation</vt:lpstr>
      <vt:lpstr>PowerPoint Presentation</vt:lpstr>
      <vt:lpstr>PowerPoint Presentation</vt:lpstr>
      <vt:lpstr>PowerPoint Presentation</vt:lpstr>
      <vt:lpstr>PowerPoint Presentation</vt:lpstr>
      <vt:lpstr>PowerPoint Presentation</vt:lpstr>
      <vt:lpstr>Goethe: A Science and art of Becoming</vt:lpstr>
      <vt:lpstr>Ontological   Discontinuity                    ‘Mind the Gap’  </vt:lpstr>
      <vt:lpstr>PowerPoint Presentation</vt:lpstr>
      <vt:lpstr>PowerPoint Presentation</vt:lpstr>
      <vt:lpstr>PowerPoint Presentation</vt:lpstr>
      <vt:lpstr>PowerPoint Presentation</vt:lpstr>
      <vt:lpstr>PowerPoint Presentation</vt:lpstr>
      <vt:lpstr>Goethe’s Exact Sensorial Imagination –  a delicate empiricism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UWE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the Principles of Biodynamics</dc:title>
  <dc:creator>Charlotte von Bülow</dc:creator>
  <cp:lastModifiedBy>Jonathan Code</cp:lastModifiedBy>
  <cp:revision>43</cp:revision>
  <dcterms:created xsi:type="dcterms:W3CDTF">2017-01-05T12:39:47Z</dcterms:created>
  <dcterms:modified xsi:type="dcterms:W3CDTF">2026-01-29T10:13:19Z</dcterms:modified>
</cp:coreProperties>
</file>